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9" r:id="rId4"/>
    <p:sldId id="280" r:id="rId5"/>
    <p:sldId id="281" r:id="rId6"/>
    <p:sldId id="282" r:id="rId7"/>
    <p:sldId id="283" r:id="rId8"/>
    <p:sldId id="284" r:id="rId9"/>
    <p:sldId id="286" r:id="rId10"/>
    <p:sldId id="287" r:id="rId11"/>
    <p:sldId id="288" r:id="rId12"/>
    <p:sldId id="291" r:id="rId13"/>
    <p:sldId id="264" r:id="rId14"/>
    <p:sldId id="271" r:id="rId15"/>
    <p:sldId id="270" r:id="rId16"/>
    <p:sldId id="289" r:id="rId17"/>
    <p:sldId id="267" r:id="rId18"/>
    <p:sldId id="268" r:id="rId19"/>
    <p:sldId id="293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53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\Desktop\&#1095;&#1077;&#1082;-&#1083;&#1080;&#1089;&#1090;%20&#1054;&#105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 dirty="0"/>
              <a:t> Доля образовательных организаций от их общего числа в муниципалитете, в которых разработаны проекты ЛНА, %</a:t>
            </a:r>
          </a:p>
        </c:rich>
      </c:tx>
      <c:layout>
        <c:manualLayout>
          <c:xMode val="edge"/>
          <c:yMode val="edge"/>
          <c:x val="0.13531020311226447"/>
          <c:y val="2.583530610184459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Лист1!$A$2:$A$18</c:f>
              <c:strCache>
                <c:ptCount val="17"/>
                <c:pt idx="0">
                  <c:v>- Грозный </c:v>
                </c:pt>
                <c:pt idx="1">
                  <c:v>- Аргун </c:v>
                </c:pt>
                <c:pt idx="2">
                  <c:v>- Ачхой-Мартановский</c:v>
                </c:pt>
                <c:pt idx="3">
                  <c:v>- Веденский </c:v>
                </c:pt>
                <c:pt idx="4">
                  <c:v>- Грозненский </c:v>
                </c:pt>
                <c:pt idx="5">
                  <c:v>- Гудермесский </c:v>
                </c:pt>
                <c:pt idx="6">
                  <c:v>- Итум-Калинский </c:v>
                </c:pt>
                <c:pt idx="7">
                  <c:v>- Курчалоевский </c:v>
                </c:pt>
                <c:pt idx="8">
                  <c:v>- Надтеречный </c:v>
                </c:pt>
                <c:pt idx="9">
                  <c:v>- Наурский </c:v>
                </c:pt>
                <c:pt idx="10">
                  <c:v>- Ножай-Юртовский </c:v>
                </c:pt>
                <c:pt idx="11">
                  <c:v>- Серноводский </c:v>
                </c:pt>
                <c:pt idx="12">
                  <c:v>- Урус-Мартановский </c:v>
                </c:pt>
                <c:pt idx="13">
                  <c:v>- Шалинский </c:v>
                </c:pt>
                <c:pt idx="14">
                  <c:v>- Шаройский </c:v>
                </c:pt>
                <c:pt idx="15">
                  <c:v>- Шатойский </c:v>
                </c:pt>
                <c:pt idx="16">
                  <c:v>- Шелковской 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100</c:v>
                </c:pt>
                <c:pt idx="1">
                  <c:v>100</c:v>
                </c:pt>
                <c:pt idx="2">
                  <c:v>94</c:v>
                </c:pt>
                <c:pt idx="3">
                  <c:v>11</c:v>
                </c:pt>
                <c:pt idx="4">
                  <c:v>100</c:v>
                </c:pt>
                <c:pt idx="5">
                  <c:v>95</c:v>
                </c:pt>
                <c:pt idx="6">
                  <c:v>12</c:v>
                </c:pt>
                <c:pt idx="7">
                  <c:v>55</c:v>
                </c:pt>
                <c:pt idx="8">
                  <c:v>70</c:v>
                </c:pt>
                <c:pt idx="9">
                  <c:v>100</c:v>
                </c:pt>
                <c:pt idx="10">
                  <c:v>86</c:v>
                </c:pt>
                <c:pt idx="11">
                  <c:v>100</c:v>
                </c:pt>
                <c:pt idx="12">
                  <c:v>100</c:v>
                </c:pt>
                <c:pt idx="13">
                  <c:v>85</c:v>
                </c:pt>
                <c:pt idx="14">
                  <c:v>100</c:v>
                </c:pt>
                <c:pt idx="15">
                  <c:v>100</c:v>
                </c:pt>
                <c:pt idx="16">
                  <c:v>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865-4BDF-AC11-6E27776B48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11551760"/>
        <c:axId val="211548624"/>
      </c:barChart>
      <c:catAx>
        <c:axId val="21155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11548624"/>
        <c:crosses val="autoZero"/>
        <c:auto val="1"/>
        <c:lblAlgn val="ctr"/>
        <c:lblOffset val="100"/>
        <c:noMultiLvlLbl val="0"/>
      </c:catAx>
      <c:valAx>
        <c:axId val="2115486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11551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Лист1!$C$4:$C$20</c:f>
              <c:strCache>
                <c:ptCount val="17"/>
                <c:pt idx="0">
                  <c:v>Грозный</c:v>
                </c:pt>
                <c:pt idx="1">
                  <c:v>Аргун</c:v>
                </c:pt>
                <c:pt idx="2">
                  <c:v>Грозненский</c:v>
                </c:pt>
                <c:pt idx="3">
                  <c:v>Серноводский</c:v>
                </c:pt>
                <c:pt idx="4">
                  <c:v>Наурский</c:v>
                </c:pt>
                <c:pt idx="5">
                  <c:v>Урус-Мартановский</c:v>
                </c:pt>
                <c:pt idx="6">
                  <c:v>Шаройский</c:v>
                </c:pt>
                <c:pt idx="7">
                  <c:v>Шатойский</c:v>
                </c:pt>
                <c:pt idx="8">
                  <c:v>Ножай-Юртовский</c:v>
                </c:pt>
                <c:pt idx="9">
                  <c:v>Ачхой-Мартановский</c:v>
                </c:pt>
                <c:pt idx="10">
                  <c:v>Шелковской</c:v>
                </c:pt>
                <c:pt idx="11">
                  <c:v>Шалинский</c:v>
                </c:pt>
                <c:pt idx="12">
                  <c:v>Веденский</c:v>
                </c:pt>
                <c:pt idx="13">
                  <c:v>Итум-Калинский</c:v>
                </c:pt>
                <c:pt idx="14">
                  <c:v>Надтеречный</c:v>
                </c:pt>
                <c:pt idx="15">
                  <c:v>Курчалоевский</c:v>
                </c:pt>
                <c:pt idx="16">
                  <c:v>Гудермесский</c:v>
                </c:pt>
              </c:strCache>
            </c:strRef>
          </c:cat>
          <c:val>
            <c:numRef>
              <c:f>Лист1!$D$4:$D$20</c:f>
              <c:numCache>
                <c:formatCode>0%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0.94000000000000039</c:v>
                </c:pt>
                <c:pt idx="10">
                  <c:v>0.92</c:v>
                </c:pt>
                <c:pt idx="11">
                  <c:v>0.9</c:v>
                </c:pt>
                <c:pt idx="12">
                  <c:v>0.89</c:v>
                </c:pt>
                <c:pt idx="13">
                  <c:v>0.62000000000000044</c:v>
                </c:pt>
                <c:pt idx="14">
                  <c:v>0.56999999999999995</c:v>
                </c:pt>
                <c:pt idx="15">
                  <c:v>0.47000000000000008</c:v>
                </c:pt>
                <c:pt idx="16">
                  <c:v>0.4100000000000002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166-4D41-BA6E-C10E72ADC78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1550584"/>
        <c:axId val="211546272"/>
      </c:barChart>
      <c:catAx>
        <c:axId val="211550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211546272"/>
        <c:crosses val="autoZero"/>
        <c:auto val="1"/>
        <c:lblAlgn val="ctr"/>
        <c:lblOffset val="100"/>
        <c:noMultiLvlLbl val="0"/>
      </c:catAx>
      <c:valAx>
        <c:axId val="211546272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2115505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Определена модель реализации внеурочной деятельности</c:v>
                </c:pt>
                <c:pt idx="1">
                  <c:v>Модель не определена 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</c:v>
                </c:pt>
                <c:pt idx="1">
                  <c:v>26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7092797338156596"/>
          <c:y val="0.1741573812707374"/>
          <c:w val="0.32676920566276391"/>
          <c:h val="0.6163395235972865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641025641025647E-2"/>
          <c:y val="0.1967829154334432"/>
          <c:w val="0.94871794871794846"/>
          <c:h val="0.554586195342603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школ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Ачхой-Мартановский</c:v>
                </c:pt>
                <c:pt idx="1">
                  <c:v>Шелковской</c:v>
                </c:pt>
                <c:pt idx="2">
                  <c:v>Веденский</c:v>
                </c:pt>
                <c:pt idx="3">
                  <c:v>Шатойский</c:v>
                </c:pt>
                <c:pt idx="4">
                  <c:v>Курчалоевский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34</c:v>
                </c:pt>
                <c:pt idx="1">
                  <c:v>25</c:v>
                </c:pt>
                <c:pt idx="2">
                  <c:v>28</c:v>
                </c:pt>
                <c:pt idx="3">
                  <c:v>19</c:v>
                </c:pt>
                <c:pt idx="4">
                  <c:v>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57-4728-87A9-CF32B1A2813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Школы, не разработавшие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557-4728-87A9-CF32B1A2813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Ачхой-Мартановский</c:v>
                </c:pt>
                <c:pt idx="1">
                  <c:v>Шелковской</c:v>
                </c:pt>
                <c:pt idx="2">
                  <c:v>Веденский</c:v>
                </c:pt>
                <c:pt idx="3">
                  <c:v>Шатойский</c:v>
                </c:pt>
                <c:pt idx="4">
                  <c:v>Курчалоевский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5</c:v>
                </c:pt>
                <c:pt idx="3">
                  <c:v>7</c:v>
                </c:pt>
                <c:pt idx="4">
                  <c:v>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57-4728-87A9-CF32B1A2813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Лист1!$A$2:$A$6</c:f>
              <c:strCache>
                <c:ptCount val="5"/>
                <c:pt idx="0">
                  <c:v>Ачхой-Мартановский</c:v>
                </c:pt>
                <c:pt idx="1">
                  <c:v>Шелковской</c:v>
                </c:pt>
                <c:pt idx="2">
                  <c:v>Веденский</c:v>
                </c:pt>
                <c:pt idx="3">
                  <c:v>Шатойский</c:v>
                </c:pt>
                <c:pt idx="4">
                  <c:v>Курчалоевский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57-4728-87A9-CF32B1A2813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axId val="211549800"/>
        <c:axId val="211544704"/>
      </c:barChart>
      <c:catAx>
        <c:axId val="211549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cap="all" spc="120" normalizeH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544704"/>
        <c:crosses val="autoZero"/>
        <c:auto val="1"/>
        <c:lblAlgn val="ctr"/>
        <c:lblOffset val="100"/>
        <c:noMultiLvlLbl val="0"/>
      </c:catAx>
      <c:valAx>
        <c:axId val="211544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1549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5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Школы, разработавшие план-график</c:v>
                </c:pt>
                <c:pt idx="1">
                  <c:v>Школы, не разработавшие план-график</c:v>
                </c:pt>
                <c:pt idx="2">
                  <c:v> </c:v>
                </c:pt>
                <c:pt idx="3">
                  <c:v>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386</c:v>
                </c:pt>
                <c:pt idx="1">
                  <c:v>98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635F-4F93-8714-431F3256FC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56866051618752667"/>
          <c:y val="0.12145566885603297"/>
          <c:w val="0.42617829941412433"/>
          <c:h val="0.76220228423748881"/>
        </c:manualLayout>
      </c:layout>
      <c:overlay val="0"/>
      <c:txPr>
        <a:bodyPr rot="0" vert="horz"/>
        <a:lstStyle/>
        <a:p>
          <a:pPr>
            <a:defRPr sz="12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95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42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6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693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29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81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1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26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54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303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34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899C1-DB5B-4568-9246-D0E6F79D8D66}" type="datetimeFigureOut">
              <a:rPr lang="ru-RU" smtClean="0"/>
              <a:pPr/>
              <a:t>12.04.2022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24188-0081-44E5-9078-FA276BE1C4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158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dsoo.ru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ilnmhEPWn-Jrkcqb7-lcXGty6zek3C9o/edit?usp=sharing&amp;ouid=103470700133688287880&amp;rtpof=true&amp;sd=true" TargetMode="External"/><Relationship Id="rId2" Type="http://schemas.openxmlformats.org/officeDocument/2006/relationships/hyperlink" Target="https://www.govzalla.ru/activity/approbat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fgos2022.chr@mail.ru" TargetMode="External"/><Relationship Id="rId2" Type="http://schemas.openxmlformats.org/officeDocument/2006/relationships/hyperlink" Target="https://docs.google.com/document/d/1o7m7zuQRkGanQNrcTUbwKS3ZRzZP_73s/edit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6689" y="1122362"/>
            <a:ext cx="11354764" cy="2766731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Актуальные вопросы введения обновленных ФГОС в образовательных организациях Чеченской Республики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2071" y="4629873"/>
            <a:ext cx="9144000" cy="1076446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ru-RU" sz="3200" b="1" dirty="0" smtClean="0">
              <a:solidFill>
                <a:srgbClr val="0070C0"/>
              </a:solidFill>
            </a:endParaRPr>
          </a:p>
          <a:p>
            <a:r>
              <a:rPr lang="ru-RU" sz="3200" b="1" dirty="0" smtClean="0">
                <a:solidFill>
                  <a:srgbClr val="0070C0"/>
                </a:solidFill>
              </a:rPr>
              <a:t>12.04.2022г.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94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8789"/>
            <a:ext cx="10515600" cy="45873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Критерии федерального мониторинга готовности субъекта 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4888" y="2222340"/>
            <a:ext cx="6006545" cy="4456252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1300" b="1" dirty="0" smtClean="0">
                <a:solidFill>
                  <a:srgbClr val="C00000"/>
                </a:solidFill>
              </a:rPr>
              <a:t>1. Данные о количестве общеобразовательных организаций субъектов РФ, в которых реализуются образовательные программы НОО и ООО  </a:t>
            </a:r>
          </a:p>
          <a:p>
            <a:r>
              <a:rPr lang="ru-RU" sz="1300" b="1" dirty="0" smtClean="0"/>
              <a:t>- сколько ОО, реализующих образовательные программы НОО</a:t>
            </a:r>
          </a:p>
          <a:p>
            <a:r>
              <a:rPr lang="ru-RU" sz="1300" b="1" dirty="0" smtClean="0"/>
              <a:t> - сколько ОО, реализующих образовательные программы НОО, переходят на ФГОС</a:t>
            </a:r>
          </a:p>
          <a:p>
            <a:r>
              <a:rPr lang="ru-RU" sz="1300" b="1" dirty="0" smtClean="0"/>
              <a:t>- сколько ОО, реализующих образовательные программы ООО</a:t>
            </a:r>
          </a:p>
          <a:p>
            <a:r>
              <a:rPr lang="ru-RU" sz="1300" b="1" dirty="0" smtClean="0"/>
              <a:t> - сколько ОО, реализующих образовательные программы ООО, переходят на ФГОС</a:t>
            </a:r>
          </a:p>
          <a:p>
            <a:pPr lvl="0">
              <a:buNone/>
            </a:pPr>
            <a:r>
              <a:rPr lang="ru-RU" sz="1300" b="1" dirty="0" smtClean="0">
                <a:solidFill>
                  <a:srgbClr val="C00000"/>
                </a:solidFill>
              </a:rPr>
              <a:t>2. Сколько ОО планирует перейти на ФГОС по следующим учебным предметам: </a:t>
            </a:r>
          </a:p>
          <a:p>
            <a:r>
              <a:rPr lang="ru-RU" sz="1300" b="1" dirty="0" smtClean="0"/>
              <a:t>- по основам религиозных культур и светской этики в 4-х классах </a:t>
            </a:r>
          </a:p>
          <a:p>
            <a:r>
              <a:rPr lang="ru-RU" sz="1300" b="1" dirty="0" smtClean="0"/>
              <a:t>- по обществознанию в 6-х классах </a:t>
            </a:r>
          </a:p>
          <a:p>
            <a:r>
              <a:rPr lang="ru-RU" sz="1300" b="1" dirty="0" smtClean="0"/>
              <a:t>- по информатике/физике в 7-х классах </a:t>
            </a:r>
          </a:p>
          <a:p>
            <a:r>
              <a:rPr lang="ru-RU" sz="1300" b="1" dirty="0" smtClean="0"/>
              <a:t>- по основам безопасности жизнедеятельности/ химии в 8-х классах </a:t>
            </a:r>
          </a:p>
          <a:p>
            <a:r>
              <a:rPr lang="ru-RU" sz="1300" b="1" dirty="0" smtClean="0"/>
              <a:t>- по иностранному языку во 2-х классах </a:t>
            </a:r>
          </a:p>
          <a:p>
            <a:pPr>
              <a:buNone/>
            </a:pPr>
            <a:r>
              <a:rPr lang="ru-RU" sz="1300" b="1" dirty="0" smtClean="0"/>
              <a:t> 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6212397" y="682906"/>
            <a:ext cx="5792497" cy="61750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300" b="1" dirty="0"/>
              <a:t>3. </a:t>
            </a:r>
            <a:r>
              <a:rPr lang="ru-RU" sz="1300" b="1" dirty="0">
                <a:solidFill>
                  <a:srgbClr val="C00000"/>
                </a:solidFill>
              </a:rPr>
              <a:t>Организационно-управленческое обеспечение введения ФГОС НОО и ФГОС ООО</a:t>
            </a:r>
          </a:p>
          <a:p>
            <a:r>
              <a:rPr lang="ru-RU" sz="1300" b="1" dirty="0"/>
              <a:t>- определена организация, координирующая подготовку к введению обновленных ФГОС НОО и ФГОС ООО </a:t>
            </a:r>
          </a:p>
          <a:p>
            <a:r>
              <a:rPr lang="ru-RU" sz="1300" b="1" dirty="0"/>
              <a:t>- разработан и утвержден региональный план-график подготовки к введению обновленных ФГОС НОО и ФГОС ООО </a:t>
            </a:r>
          </a:p>
          <a:p>
            <a:r>
              <a:rPr lang="ru-RU" sz="1300" b="1" dirty="0"/>
              <a:t>- осуществляется мониторинг готовности муниципальных образовательных систем к введению обновленных ФГОС НОО и ФГОС ООО (ссылка на портал с информацией)  </a:t>
            </a:r>
          </a:p>
          <a:p>
            <a:pPr lvl="0">
              <a:buNone/>
              <a:defRPr/>
            </a:pPr>
            <a:r>
              <a:rPr lang="ru-RU" sz="1300" b="1" dirty="0" smtClean="0">
                <a:solidFill>
                  <a:srgbClr val="C00000"/>
                </a:solidFill>
              </a:rPr>
              <a:t>4. Консультационно-методическое обеспечение введения ФГОС НОО и ФГОС ООО </a:t>
            </a:r>
          </a:p>
          <a:p>
            <a:pPr lvl="0">
              <a:defRPr/>
            </a:pPr>
            <a:r>
              <a:rPr lang="ru-RU" sz="1300" b="1" dirty="0" smtClean="0"/>
              <a:t>- создан консультационный методический центр/служба (горячая линия), обеспечивающая методическую поддержку школ, педагогов по вопросам подготовки к введению обновленных ФГОС НОО и ООО </a:t>
            </a:r>
          </a:p>
          <a:p>
            <a:pPr lvl="0">
              <a:defRPr/>
            </a:pPr>
            <a:r>
              <a:rPr lang="ru-RU" sz="1300" b="1" dirty="0" smtClean="0"/>
              <a:t>- как обеспечивается поддержка учителей при переходе на ФГОС</a:t>
            </a:r>
          </a:p>
          <a:p>
            <a:pPr lvl="0">
              <a:buNone/>
              <a:defRPr/>
            </a:pPr>
            <a:r>
              <a:rPr lang="ru-RU" sz="1300" b="1" dirty="0" smtClean="0">
                <a:solidFill>
                  <a:srgbClr val="C00000"/>
                </a:solidFill>
              </a:rPr>
              <a:t>5. Кадровое обеспечение введения ФГОС НОО и ФГОС ООО</a:t>
            </a:r>
          </a:p>
          <a:p>
            <a:pPr lvl="0">
              <a:defRPr/>
            </a:pPr>
            <a:r>
              <a:rPr lang="ru-RU" sz="1300" b="1" dirty="0" smtClean="0"/>
              <a:t>- количество учителей, переходящих на обучение по ФГОС НОО и ФГОС ООО </a:t>
            </a:r>
          </a:p>
          <a:p>
            <a:pPr lvl="0">
              <a:defRPr/>
            </a:pPr>
            <a:r>
              <a:rPr lang="ru-RU" sz="1300" b="1" dirty="0" smtClean="0"/>
              <a:t>- какой статус готовности учителей к переходу на ФГОС НОО и ФГОС ООО</a:t>
            </a:r>
          </a:p>
          <a:p>
            <a:pPr lvl="0">
              <a:buNone/>
              <a:defRPr/>
            </a:pPr>
            <a:r>
              <a:rPr lang="ru-RU" sz="1300" b="1" dirty="0" smtClean="0">
                <a:solidFill>
                  <a:srgbClr val="C00000"/>
                </a:solidFill>
              </a:rPr>
              <a:t>6. Информационное обеспечение введения ФГОС НОО и ФГОС ООО </a:t>
            </a:r>
          </a:p>
          <a:p>
            <a:pPr lvl="0">
              <a:defRPr/>
            </a:pPr>
            <a:r>
              <a:rPr lang="ru-RU" sz="1300" b="1" dirty="0" smtClean="0"/>
              <a:t>- как организована работа с общественностью и родителями </a:t>
            </a:r>
            <a:endParaRPr lang="ru-RU" sz="1300" b="1" dirty="0" smtClean="0">
              <a:solidFill>
                <a:srgbClr val="C00000"/>
              </a:solidFill>
            </a:endParaRPr>
          </a:p>
          <a:p>
            <a:pPr lvl="0">
              <a:buNone/>
              <a:defRPr/>
            </a:pPr>
            <a:r>
              <a:rPr lang="ru-RU" sz="1300" b="1" dirty="0" smtClean="0">
                <a:solidFill>
                  <a:srgbClr val="C00000"/>
                </a:solidFill>
              </a:rPr>
              <a:t>7. Обеспеченность учебниками   </a:t>
            </a:r>
          </a:p>
          <a:p>
            <a:pPr lvl="0">
              <a:buNone/>
              <a:defRPr/>
            </a:pPr>
            <a:r>
              <a:rPr lang="ru-RU" sz="1300" b="1" dirty="0" smtClean="0">
                <a:solidFill>
                  <a:srgbClr val="C00000"/>
                </a:solidFill>
              </a:rPr>
              <a:t>8. Данные о количестве сформированных рабочих программ с помощью конструктора рабочих программ</a:t>
            </a:r>
          </a:p>
          <a:p>
            <a:endParaRPr lang="ru-RU" sz="13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382693" y="896293"/>
            <a:ext cx="5622201" cy="44905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3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3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8142" y="597528"/>
            <a:ext cx="5603924" cy="14239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b="1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роки мониторинга: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1 этап.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одготовка к реализации  ФГОС НОО и ООО: </a:t>
            </a:r>
            <a:r>
              <a:rPr lang="ru-RU" b="1" dirty="0" smtClean="0">
                <a:solidFill>
                  <a:srgbClr val="C00000"/>
                </a:solidFill>
              </a:rPr>
              <a:t>15 апреля - 15 августа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2 этап.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Р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еализация ФГОС НОО и ООО: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15 сентября – 25 декабря </a:t>
            </a:r>
          </a:p>
          <a:p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193110"/>
            <a:ext cx="10515600" cy="6035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>Подготовка к федеральному мониторингу готовности субъекта </a:t>
            </a:r>
            <a:br>
              <a:rPr lang="ru-RU" sz="2800" b="1" dirty="0" smtClean="0">
                <a:solidFill>
                  <a:srgbClr val="002060"/>
                </a:solidFill>
              </a:rPr>
            </a:b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53085" y="1032095"/>
            <a:ext cx="5666715" cy="5622202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В целях снижения рисков при проведении федерального мониторинга НЕОБХОДИМО: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 подготовить по каждому муниципалитету количественные данные по критериям мониторинга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в каждом муниципалитете подготовить отчеты по методическому обеспечению введения ФГОС, работе с родителями, данные по статусу готовности педагогов (прохождение КПК, разработке рабочей программы в </a:t>
            </a:r>
            <a:r>
              <a:rPr lang="ru-RU" sz="2000" b="1" dirty="0" err="1" smtClean="0">
                <a:solidFill>
                  <a:srgbClr val="002060"/>
                </a:solidFill>
              </a:rPr>
              <a:t>онлайн-конструкторе</a:t>
            </a:r>
            <a:r>
              <a:rPr lang="ru-RU" sz="2000" b="1" dirty="0" smtClean="0">
                <a:solidFill>
                  <a:srgbClr val="002060"/>
                </a:solidFill>
              </a:rPr>
              <a:t>, участию педагогических и управленческих работников в мероприятиях федерального, регионального и муниципального уровней)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</a:rPr>
              <a:t>актуальные сведения обеспеченности учебниками (подготовить актуальный анализ потребности в учебниках, учебных пособиях)</a:t>
            </a:r>
            <a:endParaRPr lang="ru-RU" sz="2000" dirty="0" smtClean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6253681" y="923453"/>
            <a:ext cx="5751214" cy="5540721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Мероприятия региональной дорожной карты 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Мониторинг готовности регионов к введению обновленных ФГОС начального общего и основного общего образования</a:t>
            </a:r>
          </a:p>
          <a:p>
            <a:pPr>
              <a:buNone/>
            </a:pPr>
            <a:r>
              <a:rPr lang="ru-RU" b="1" dirty="0" smtClean="0"/>
              <a:t> </a:t>
            </a:r>
          </a:p>
          <a:p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418907" y="2270572"/>
            <a:ext cx="3720975" cy="15409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Проведение </a:t>
            </a:r>
            <a:r>
              <a:rPr lang="ru-RU" sz="2000" b="1" dirty="0" smtClean="0">
                <a:solidFill>
                  <a:srgbClr val="002060"/>
                </a:solidFill>
              </a:rPr>
              <a:t>индивидуальных контрольных </a:t>
            </a:r>
            <a:r>
              <a:rPr lang="ru-RU" sz="2000" b="1" dirty="0">
                <a:solidFill>
                  <a:srgbClr val="002060"/>
                </a:solidFill>
              </a:rPr>
              <a:t>собеседований </a:t>
            </a:r>
            <a:r>
              <a:rPr lang="ru-RU" sz="2000" b="1" dirty="0" smtClean="0">
                <a:solidFill>
                  <a:srgbClr val="002060"/>
                </a:solidFill>
              </a:rPr>
              <a:t>по готовности муниципальных образований </a:t>
            </a:r>
            <a:r>
              <a:rPr lang="ru-RU" sz="2000" b="1" dirty="0">
                <a:solidFill>
                  <a:srgbClr val="002060"/>
                </a:solidFill>
              </a:rPr>
              <a:t>к </a:t>
            </a:r>
            <a:r>
              <a:rPr lang="ru-RU" sz="2000" b="1" dirty="0" smtClean="0">
                <a:solidFill>
                  <a:srgbClr val="002060"/>
                </a:solidFill>
              </a:rPr>
              <a:t>введению обновленных </a:t>
            </a:r>
            <a:r>
              <a:rPr lang="ru-RU" sz="2000" b="1" dirty="0">
                <a:solidFill>
                  <a:srgbClr val="002060"/>
                </a:solidFill>
              </a:rPr>
              <a:t>ФГОС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0402432" y="2631114"/>
            <a:ext cx="1423771" cy="5962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апрель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09855" y="3996836"/>
            <a:ext cx="3784348" cy="27253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rgbClr val="002060"/>
                </a:solidFill>
              </a:rPr>
              <a:t>Организация </a:t>
            </a:r>
            <a:r>
              <a:rPr lang="ru-RU" sz="2000" b="1" dirty="0" smtClean="0">
                <a:solidFill>
                  <a:srgbClr val="002060"/>
                </a:solidFill>
              </a:rPr>
              <a:t>контрольных экспертных </a:t>
            </a:r>
            <a:r>
              <a:rPr lang="ru-RU" sz="2000" b="1" dirty="0">
                <a:solidFill>
                  <a:srgbClr val="002060"/>
                </a:solidFill>
              </a:rPr>
              <a:t>выездов </a:t>
            </a:r>
            <a:r>
              <a:rPr lang="ru-RU" sz="2000" b="1" dirty="0" smtClean="0">
                <a:solidFill>
                  <a:srgbClr val="002060"/>
                </a:solidFill>
              </a:rPr>
              <a:t>в муниципальные </a:t>
            </a:r>
            <a:r>
              <a:rPr lang="ru-RU" sz="2000" b="1" dirty="0">
                <a:solidFill>
                  <a:srgbClr val="002060"/>
                </a:solidFill>
              </a:rPr>
              <a:t>образования </a:t>
            </a:r>
            <a:r>
              <a:rPr lang="ru-RU" sz="2000" b="1" dirty="0" smtClean="0">
                <a:solidFill>
                  <a:srgbClr val="002060"/>
                </a:solidFill>
              </a:rPr>
              <a:t>на основе риск-ориентированной модели </a:t>
            </a:r>
            <a:r>
              <a:rPr lang="ru-RU" sz="2000" b="1" dirty="0">
                <a:solidFill>
                  <a:srgbClr val="002060"/>
                </a:solidFill>
              </a:rPr>
              <a:t>с целью </a:t>
            </a:r>
            <a:r>
              <a:rPr lang="ru-RU" sz="2000" b="1" dirty="0" smtClean="0">
                <a:solidFill>
                  <a:srgbClr val="002060"/>
                </a:solidFill>
              </a:rPr>
              <a:t>снижения рисков </a:t>
            </a:r>
            <a:r>
              <a:rPr lang="ru-RU" sz="2000" b="1" dirty="0">
                <a:solidFill>
                  <a:srgbClr val="002060"/>
                </a:solidFill>
              </a:rPr>
              <a:t>при переходе </a:t>
            </a:r>
            <a:r>
              <a:rPr lang="ru-RU" sz="2000" b="1" dirty="0" smtClean="0">
                <a:solidFill>
                  <a:srgbClr val="002060"/>
                </a:solidFill>
              </a:rPr>
              <a:t>к </a:t>
            </a:r>
            <a:r>
              <a:rPr lang="ru-RU" sz="2000" b="1" dirty="0">
                <a:solidFill>
                  <a:srgbClr val="002060"/>
                </a:solidFill>
              </a:rPr>
              <a:t>реализации обновленных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ФГОС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0411486" y="4791523"/>
            <a:ext cx="1405665" cy="5962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май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10"/>
          <p:cNvSpPr txBox="1">
            <a:spLocks/>
          </p:cNvSpPr>
          <p:nvPr/>
        </p:nvSpPr>
        <p:spPr>
          <a:xfrm>
            <a:off x="173621" y="839567"/>
            <a:ext cx="8553690" cy="49884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Мероприятия региональной дорожной карты, требующие активизации: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Организация участия педагогического сообщества Чеченской Республики в мероприятиях по актуальным вопросам введения обновленных ФГОС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(проблема: низкая вовлеченность педагогических работников в мероприятия федерального уровня)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Развитие региональной и муниципальной методических служб с учетом введения обновленных ФГОС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Активизация (организация) работы региональных учебно-методических объединений и ассоциаций учителей-предметников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Координация взаимодействия общеобразовательных организаций, организаций дополнительного образования, учреждений культуры и спорта, обеспечивающих реализацию ООП НОО и ООП ООО в соответствии с обновленными ФГОС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(развитие сетевого взаимодействия при реализации ООП НОО и ООП ООО)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   Информирование общественности через средства массовой информации о подготовке и успешных практиках реализации обновленных ФГОС в общеобразовательных организациях Чеченской Республики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(публикации на сайте, передачи на ТВ, публикации в СМИ)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838200" y="265537"/>
            <a:ext cx="10515600" cy="3772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Подготовка к федеральному мониторингу готовности субъекта </a:t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494508"/>
              </p:ext>
            </p:extLst>
          </p:nvPr>
        </p:nvGraphicFramePr>
        <p:xfrm>
          <a:off x="8727311" y="2115889"/>
          <a:ext cx="3634450" cy="29653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29055"/>
                <a:gridCol w="1205395"/>
              </a:tblGrid>
              <a:tr h="471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Регион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Число посетителей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71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Кабардино-Балкарская Республика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2074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71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Карачаево-Черкесская Республика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651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9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Республика Дагестан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4285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9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Республика Ингушетия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363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71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Республика Северная Осетия — Алания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589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296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Ставропольский край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3719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39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Чеченская Республика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513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831482" y="1157468"/>
            <a:ext cx="3464689" cy="93556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  </a:t>
            </a:r>
            <a:r>
              <a:rPr lang="ru-RU" sz="1400" b="1" dirty="0">
                <a:solidFill>
                  <a:schemeClr val="tx1"/>
                </a:solidFill>
              </a:rPr>
              <a:t>Количество участников регионов СКФО во Всероссийских </a:t>
            </a:r>
            <a:r>
              <a:rPr lang="ru-RU" sz="1400" b="1" dirty="0" err="1">
                <a:solidFill>
                  <a:schemeClr val="tx1"/>
                </a:solidFill>
              </a:rPr>
              <a:t>вебинарах</a:t>
            </a:r>
            <a:r>
              <a:rPr lang="ru-RU" sz="1400" b="1" dirty="0">
                <a:solidFill>
                  <a:schemeClr val="tx1"/>
                </a:solidFill>
              </a:rPr>
              <a:t>,</a:t>
            </a:r>
          </a:p>
          <a:p>
            <a:r>
              <a:rPr lang="ru-RU" sz="1400" b="1" dirty="0">
                <a:solidFill>
                  <a:schemeClr val="tx1"/>
                </a:solidFill>
              </a:rPr>
              <a:t>проведенных издательством «Просвещение» за 1 квартал 2022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1349" y="121937"/>
            <a:ext cx="10515600" cy="45667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Мероприятия Дорожной карты 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2046" y="1271234"/>
            <a:ext cx="11725153" cy="1001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Обеспечение </a:t>
            </a:r>
            <a:r>
              <a:rPr lang="ru-RU" b="1" dirty="0" smtClean="0">
                <a:solidFill>
                  <a:srgbClr val="002060"/>
                </a:solidFill>
              </a:rPr>
              <a:t>повышения квалификации </a:t>
            </a:r>
            <a:r>
              <a:rPr lang="ru-RU" b="1" dirty="0" smtClean="0">
                <a:solidFill>
                  <a:srgbClr val="C00000"/>
                </a:solidFill>
              </a:rPr>
              <a:t>всех педагогических работников, </a:t>
            </a:r>
            <a:r>
              <a:rPr lang="ru-RU" b="1" dirty="0">
                <a:solidFill>
                  <a:srgbClr val="002060"/>
                </a:solidFill>
              </a:rPr>
              <a:t>участвующих в разработке </a:t>
            </a:r>
            <a:r>
              <a:rPr lang="ru-RU" b="1" dirty="0" smtClean="0">
                <a:solidFill>
                  <a:srgbClr val="002060"/>
                </a:solidFill>
              </a:rPr>
              <a:t>и реализации основной образовательной программы начального </a:t>
            </a:r>
            <a:r>
              <a:rPr lang="ru-RU" b="1" dirty="0">
                <a:solidFill>
                  <a:srgbClr val="002060"/>
                </a:solidFill>
              </a:rPr>
              <a:t>общего и </a:t>
            </a:r>
            <a:r>
              <a:rPr lang="ru-RU" b="1" dirty="0" smtClean="0">
                <a:solidFill>
                  <a:srgbClr val="002060"/>
                </a:solidFill>
              </a:rPr>
              <a:t>основного общего </a:t>
            </a:r>
            <a:r>
              <a:rPr lang="ru-RU" b="1" dirty="0">
                <a:solidFill>
                  <a:srgbClr val="002060"/>
                </a:solidFill>
              </a:rPr>
              <a:t>образования </a:t>
            </a:r>
            <a:r>
              <a:rPr lang="ru-RU" b="1" dirty="0" smtClean="0">
                <a:solidFill>
                  <a:srgbClr val="002060"/>
                </a:solidFill>
              </a:rPr>
              <a:t>по вопросам реализации обновленного </a:t>
            </a:r>
            <a:r>
              <a:rPr lang="ru-RU" b="1" dirty="0">
                <a:solidFill>
                  <a:srgbClr val="002060"/>
                </a:solidFill>
              </a:rPr>
              <a:t>ФГОС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29209" y="654325"/>
            <a:ext cx="11250592" cy="5411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Кадровое </a:t>
            </a:r>
            <a:r>
              <a:rPr lang="ru-RU" sz="2000" b="1" dirty="0">
                <a:solidFill>
                  <a:schemeClr val="tx1"/>
                </a:solidFill>
              </a:rPr>
              <a:t>обеспечение введения обновленных ФГОС начального общего и основного общего образования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2046" y="2348628"/>
            <a:ext cx="6076707" cy="472350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ГБУ ДПО «ИРО ЧР»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(в рамках государственного задания - </a:t>
            </a:r>
            <a:r>
              <a:rPr lang="ru-RU" b="1" dirty="0">
                <a:solidFill>
                  <a:srgbClr val="0070C0"/>
                </a:solidFill>
              </a:rPr>
              <a:t>4854 человек</a:t>
            </a:r>
            <a:r>
              <a:rPr lang="ru-RU" b="1" dirty="0" smtClean="0">
                <a:solidFill>
                  <a:srgbClr val="0070C0"/>
                </a:solidFill>
              </a:rPr>
              <a:t>)</a:t>
            </a:r>
            <a:endParaRPr lang="ru-RU" b="1" dirty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Флагманский курс «Реализация </a:t>
            </a:r>
            <a:r>
              <a:rPr lang="ru-RU" b="1" dirty="0">
                <a:solidFill>
                  <a:srgbClr val="C00000"/>
                </a:solidFill>
              </a:rPr>
              <a:t>требований обновленных ФГОС НОО, ФГОС ООО в работе </a:t>
            </a:r>
            <a:r>
              <a:rPr lang="ru-RU" b="1" dirty="0" smtClean="0">
                <a:solidFill>
                  <a:srgbClr val="C00000"/>
                </a:solidFill>
              </a:rPr>
              <a:t>учителя», 36 часов </a:t>
            </a:r>
          </a:p>
          <a:p>
            <a:endParaRPr lang="ru-RU" b="1" dirty="0" smtClean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70C0"/>
                </a:solidFill>
              </a:rPr>
              <a:t>ПРОШЛИ ОБУЧЕНИЕ: 15-22 марта, 24-31 марта: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русского языка  </a:t>
            </a:r>
            <a:r>
              <a:rPr lang="ru-RU" b="1" dirty="0">
                <a:solidFill>
                  <a:srgbClr val="002060"/>
                </a:solidFill>
              </a:rPr>
              <a:t>- 167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математики </a:t>
            </a:r>
            <a:r>
              <a:rPr lang="ru-RU" b="1" dirty="0">
                <a:solidFill>
                  <a:srgbClr val="002060"/>
                </a:solidFill>
              </a:rPr>
              <a:t>- </a:t>
            </a:r>
            <a:r>
              <a:rPr lang="ru-RU" b="1" dirty="0" smtClean="0">
                <a:solidFill>
                  <a:srgbClr val="002060"/>
                </a:solidFill>
              </a:rPr>
              <a:t>111</a:t>
            </a:r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география  </a:t>
            </a:r>
            <a:r>
              <a:rPr lang="ru-RU" b="1" dirty="0">
                <a:solidFill>
                  <a:srgbClr val="002060"/>
                </a:solidFill>
              </a:rPr>
              <a:t>- 96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биологии </a:t>
            </a:r>
            <a:r>
              <a:rPr lang="ru-RU" b="1" dirty="0">
                <a:solidFill>
                  <a:srgbClr val="002060"/>
                </a:solidFill>
              </a:rPr>
              <a:t>- 78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физической культуры </a:t>
            </a:r>
            <a:r>
              <a:rPr lang="ru-RU" b="1" dirty="0">
                <a:solidFill>
                  <a:srgbClr val="002060"/>
                </a:solidFill>
              </a:rPr>
              <a:t>- 114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иностранных языков </a:t>
            </a:r>
            <a:r>
              <a:rPr lang="ru-RU" b="1" dirty="0">
                <a:solidFill>
                  <a:srgbClr val="002060"/>
                </a:solidFill>
              </a:rPr>
              <a:t>- 140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Учителя начальной школы </a:t>
            </a:r>
            <a:r>
              <a:rPr lang="ru-RU" b="1" dirty="0">
                <a:solidFill>
                  <a:srgbClr val="002060"/>
                </a:solidFill>
              </a:rPr>
              <a:t>– </a:t>
            </a:r>
            <a:r>
              <a:rPr lang="ru-RU" b="1" dirty="0" smtClean="0">
                <a:solidFill>
                  <a:srgbClr val="002060"/>
                </a:solidFill>
              </a:rPr>
              <a:t>491 </a:t>
            </a:r>
            <a:endParaRPr lang="ru-RU" b="1" dirty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           </a:t>
            </a:r>
            <a:r>
              <a:rPr lang="ru-RU" b="1" dirty="0" smtClean="0">
                <a:solidFill>
                  <a:srgbClr val="0070C0"/>
                </a:solidFill>
              </a:rPr>
              <a:t>На 31 марта прошли обучение -  1197 человек</a:t>
            </a:r>
            <a:endParaRPr lang="ru-RU" b="1" dirty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389226" y="2348628"/>
            <a:ext cx="5590576" cy="472350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 ФГАОУ </a:t>
            </a:r>
            <a:r>
              <a:rPr lang="ru-RU" b="1" dirty="0">
                <a:solidFill>
                  <a:srgbClr val="C00000"/>
                </a:solidFill>
              </a:rPr>
              <a:t>ДПО «Академия Минпросвещения России» 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(по </a:t>
            </a:r>
            <a:r>
              <a:rPr lang="ru-RU" b="1" dirty="0">
                <a:solidFill>
                  <a:srgbClr val="0070C0"/>
                </a:solidFill>
              </a:rPr>
              <a:t>заявке Министерства образования и науки </a:t>
            </a:r>
            <a:r>
              <a:rPr lang="ru-RU" b="1" dirty="0" smtClean="0">
                <a:solidFill>
                  <a:srgbClr val="0070C0"/>
                </a:solidFill>
              </a:rPr>
              <a:t>ЧР – 6058 чел.)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Флагманский курс «Реализация требований обновленных ФГОС НОО, ФГОС ООО в работе учителя», 36 часов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Форма обучения: заочная с применением ДОТ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Сроки обучения: с </a:t>
            </a:r>
            <a:r>
              <a:rPr lang="ru-RU" b="1" dirty="0">
                <a:solidFill>
                  <a:srgbClr val="002060"/>
                </a:solidFill>
              </a:rPr>
              <a:t>29 марта по 5 мая 2022г. в </a:t>
            </a:r>
            <a:endParaRPr lang="ru-RU" b="1" dirty="0" smtClean="0">
              <a:solidFill>
                <a:srgbClr val="002060"/>
              </a:solidFill>
            </a:endParaRPr>
          </a:p>
          <a:p>
            <a:pPr algn="ctr"/>
            <a:endParaRPr lang="ru-RU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smtClean="0">
                <a:solidFill>
                  <a:srgbClr val="0070C0"/>
                </a:solidFill>
              </a:rPr>
              <a:t>ПРОХОДЯТ ОБУЧЕНИЕ  4766 </a:t>
            </a:r>
            <a:r>
              <a:rPr lang="ru-RU" b="1" dirty="0">
                <a:solidFill>
                  <a:srgbClr val="0070C0"/>
                </a:solidFill>
              </a:rPr>
              <a:t>педагогических работников</a:t>
            </a:r>
            <a:r>
              <a:rPr lang="ru-RU" b="1" dirty="0">
                <a:solidFill>
                  <a:srgbClr val="002060"/>
                </a:solidFill>
              </a:rPr>
              <a:t>, из них: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учителей </a:t>
            </a:r>
            <a:r>
              <a:rPr lang="ru-RU" b="1" dirty="0">
                <a:solidFill>
                  <a:srgbClr val="002060"/>
                </a:solidFill>
              </a:rPr>
              <a:t>начальной школы – </a:t>
            </a:r>
            <a:r>
              <a:rPr lang="ru-RU" b="1" dirty="0" smtClean="0">
                <a:solidFill>
                  <a:srgbClr val="002060"/>
                </a:solidFill>
              </a:rPr>
              <a:t>3307 </a:t>
            </a:r>
            <a:r>
              <a:rPr lang="ru-RU" b="1" dirty="0">
                <a:solidFill>
                  <a:srgbClr val="002060"/>
                </a:solidFill>
              </a:rPr>
              <a:t>человек;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</a:rPr>
              <a:t>учителей </a:t>
            </a:r>
            <a:r>
              <a:rPr lang="ru-RU" b="1" dirty="0">
                <a:solidFill>
                  <a:srgbClr val="002060"/>
                </a:solidFill>
              </a:rPr>
              <a:t>основной школы (учителя 5-х классов) – </a:t>
            </a:r>
            <a:r>
              <a:rPr lang="ru-RU" b="1" dirty="0" smtClean="0">
                <a:solidFill>
                  <a:srgbClr val="002060"/>
                </a:solidFill>
              </a:rPr>
              <a:t>1459 </a:t>
            </a:r>
            <a:r>
              <a:rPr lang="ru-RU" b="1" dirty="0">
                <a:solidFill>
                  <a:srgbClr val="002060"/>
                </a:solidFill>
              </a:rPr>
              <a:t>человек. 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238753" y="2673752"/>
            <a:ext cx="0" cy="3929604"/>
          </a:xfrm>
          <a:prstGeom prst="line">
            <a:avLst/>
          </a:prstGeom>
          <a:ln w="57150">
            <a:solidFill>
              <a:srgbClr val="92D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615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11637" y="2340750"/>
            <a:ext cx="5972538" cy="1453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Особенности </a:t>
            </a:r>
            <a:r>
              <a:rPr lang="ru-RU" sz="2800" b="1" dirty="0">
                <a:solidFill>
                  <a:srgbClr val="0070C0"/>
                </a:solidFill>
              </a:rPr>
              <a:t>введения обновленных ФГОС НОО и ФГОС ООО в Чеченской </a:t>
            </a:r>
            <a:r>
              <a:rPr lang="ru-RU" sz="2800" b="1" dirty="0" smtClean="0">
                <a:solidFill>
                  <a:srgbClr val="0070C0"/>
                </a:solidFill>
              </a:rPr>
              <a:t>Республике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95289" y="2769171"/>
            <a:ext cx="2787580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24 февраля 2022г.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34309" y="2340750"/>
            <a:ext cx="2222339" cy="1152140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Управленческие кадры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      </a:t>
            </a:r>
            <a:r>
              <a:rPr lang="ru-RU" sz="2000" b="1" dirty="0" smtClean="0">
                <a:solidFill>
                  <a:srgbClr val="C00000"/>
                </a:solidFill>
              </a:rPr>
              <a:t>550 человек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906905" y="172118"/>
            <a:ext cx="10515600" cy="814709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Региональный план мероприятий по </a:t>
            </a:r>
            <a:r>
              <a:rPr lang="ru-RU" sz="2000" b="1" dirty="0">
                <a:solidFill>
                  <a:srgbClr val="002060"/>
                </a:solidFill>
              </a:rPr>
              <a:t>актуальным вопросам введения обновленных ФГОС НОО и ООО на февраль-май 2022 года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25767" y="1624511"/>
            <a:ext cx="52923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РЕГИОНАЛЬНЫЕ  КОНФЕРЕНЦИИ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95289" y="4663029"/>
            <a:ext cx="2787580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22 марта 2022г.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11637" y="4166886"/>
            <a:ext cx="5972538" cy="17123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Психолого-педагогическое </a:t>
            </a:r>
            <a:r>
              <a:rPr lang="ru-RU" sz="2800" b="1" dirty="0">
                <a:solidFill>
                  <a:srgbClr val="0070C0"/>
                </a:solidFill>
              </a:rPr>
              <a:t>сопровождение образовательного процесса, в условиях введения обновленных </a:t>
            </a:r>
            <a:r>
              <a:rPr lang="ru-RU" sz="2800" b="1" dirty="0" smtClean="0">
                <a:solidFill>
                  <a:srgbClr val="0070C0"/>
                </a:solidFill>
              </a:rPr>
              <a:t>ФГОС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34308" y="4166886"/>
            <a:ext cx="2222339" cy="171231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Педагоги-психологи, социальные педагоги</a:t>
            </a:r>
          </a:p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      </a:t>
            </a:r>
            <a:r>
              <a:rPr lang="ru-RU" sz="2000" b="1" dirty="0" smtClean="0">
                <a:solidFill>
                  <a:srgbClr val="C00000"/>
                </a:solidFill>
              </a:rPr>
              <a:t>63 человека 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05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6782"/>
            <a:ext cx="10515600" cy="89651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Региональный план мероприятий по </a:t>
            </a:r>
            <a:r>
              <a:rPr lang="ru-RU" sz="2000" b="1" dirty="0">
                <a:solidFill>
                  <a:srgbClr val="002060"/>
                </a:solidFill>
              </a:rPr>
              <a:t>актуальным вопросам введения обновленных ФГОС НОО и ООО на февраль-май 2022 года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1144" y="4158031"/>
            <a:ext cx="2787580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11 марта 2022г.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14 марта 2022г.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4 апреля 2022г.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14931" y="3748411"/>
            <a:ext cx="5972538" cy="1453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70C0"/>
                </a:solidFill>
              </a:rPr>
              <a:t>Обновленные ФГОС НОО и ФГОС ООО: содержание, механизмы реализации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969661" y="3587034"/>
            <a:ext cx="2222339" cy="151346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Муниципальные  </a:t>
            </a:r>
            <a:r>
              <a:rPr lang="ru-RU" sz="2000" b="1" dirty="0">
                <a:solidFill>
                  <a:srgbClr val="0070C0"/>
                </a:solidFill>
              </a:rPr>
              <a:t>ш</a:t>
            </a:r>
            <a:r>
              <a:rPr lang="ru-RU" sz="2000" b="1" dirty="0" smtClean="0">
                <a:solidFill>
                  <a:srgbClr val="0070C0"/>
                </a:solidFill>
              </a:rPr>
              <a:t>кольные управленческие команды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266 человек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9429" y="3144355"/>
            <a:ext cx="3885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ОБРАЗОВАТЕЛЬНАЯ СЕССИЯ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6112" y="1835384"/>
            <a:ext cx="2787580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28 </a:t>
            </a:r>
            <a:r>
              <a:rPr lang="ru-RU" sz="2000" b="1" dirty="0" smtClean="0">
                <a:solidFill>
                  <a:srgbClr val="002060"/>
                </a:solidFill>
              </a:rPr>
              <a:t>февраля 2022г.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47304" y="1113888"/>
            <a:ext cx="3543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СТРАТЕГИЧЕСКАЯ СЕССИЯ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887469" y="1406840"/>
            <a:ext cx="2222339" cy="151346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Муниципальные  управленческие команды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110 человек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14931" y="1596410"/>
            <a:ext cx="5972538" cy="14530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Конкурс </a:t>
            </a:r>
            <a:r>
              <a:rPr lang="ru-RU" sz="2000" b="1" dirty="0">
                <a:solidFill>
                  <a:srgbClr val="0070C0"/>
                </a:solidFill>
              </a:rPr>
              <a:t>профессионального мастерства как новый горизонт </a:t>
            </a:r>
            <a:r>
              <a:rPr lang="ru-RU" sz="2000" b="1" dirty="0" smtClean="0">
                <a:solidFill>
                  <a:srgbClr val="0070C0"/>
                </a:solidFill>
              </a:rPr>
              <a:t>роста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50996" y="5275214"/>
            <a:ext cx="37101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ПЕДАГОГИЧЕСКИЕ ЧТЕНИЯ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14931" y="5841181"/>
            <a:ext cx="5972538" cy="7140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>
                <a:solidFill>
                  <a:srgbClr val="0070C0"/>
                </a:solidFill>
              </a:rPr>
              <a:t>Анализ ФГОС НОО и проекта </a:t>
            </a:r>
            <a:r>
              <a:rPr lang="ru-RU" sz="2000" b="1" dirty="0" smtClean="0">
                <a:solidFill>
                  <a:srgbClr val="0070C0"/>
                </a:solidFill>
              </a:rPr>
              <a:t>Примерной </a:t>
            </a:r>
            <a:r>
              <a:rPr lang="ru-RU" sz="2000" b="1" dirty="0">
                <a:solidFill>
                  <a:srgbClr val="0070C0"/>
                </a:solidFill>
              </a:rPr>
              <a:t>ООП НОО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127351" y="5730259"/>
            <a:ext cx="2787580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19 марта 2022г.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817056" y="5317961"/>
            <a:ext cx="2222339" cy="13557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</a:rPr>
              <a:t>Управленческие кадры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  42 человека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 rot="16200000">
            <a:off x="-2181606" y="3206893"/>
            <a:ext cx="61630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ОБРАЗОВАТЕЛЬНЫЕ СОБЫТИЯ</a:t>
            </a:r>
            <a:endParaRPr lang="ru-RU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9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38200" y="156782"/>
            <a:ext cx="10515600" cy="74856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Региональный план мероприятий по </a:t>
            </a:r>
            <a:r>
              <a:rPr lang="ru-RU" sz="2000" b="1" dirty="0">
                <a:solidFill>
                  <a:srgbClr val="002060"/>
                </a:solidFill>
              </a:rPr>
              <a:t>актуальным вопросам введения обновленных ФГОС НОО и ООО на февраль-май 2022 года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1226" y="1050202"/>
            <a:ext cx="5078995" cy="86913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rgbClr val="0070C0"/>
                </a:solidFill>
              </a:rPr>
              <a:t>Вебинары</a:t>
            </a:r>
            <a:r>
              <a:rPr lang="ru-RU" sz="1400" b="1" dirty="0" smtClean="0">
                <a:solidFill>
                  <a:srgbClr val="0070C0"/>
                </a:solidFill>
              </a:rPr>
              <a:t>:</a:t>
            </a:r>
            <a:r>
              <a:rPr lang="ru-RU" sz="1400" b="1" dirty="0">
                <a:solidFill>
                  <a:srgbClr val="0070C0"/>
                </a:solidFill>
              </a:rPr>
              <a:t> </a:t>
            </a:r>
            <a:r>
              <a:rPr lang="ru-RU" sz="1400" b="1" dirty="0" smtClean="0">
                <a:solidFill>
                  <a:srgbClr val="0070C0"/>
                </a:solidFill>
              </a:rPr>
              <a:t>Примерная </a:t>
            </a:r>
            <a:r>
              <a:rPr lang="ru-RU" sz="1400" b="1" dirty="0">
                <a:solidFill>
                  <a:srgbClr val="0070C0"/>
                </a:solidFill>
              </a:rPr>
              <a:t>рабочая программа, ее роль в организации процесса изучения учебного предмета. Структура, содержание, </a:t>
            </a:r>
            <a:r>
              <a:rPr lang="ru-RU" sz="1400" b="1" dirty="0" smtClean="0">
                <a:solidFill>
                  <a:srgbClr val="0070C0"/>
                </a:solidFill>
              </a:rPr>
              <a:t>особенности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156373"/>
            <a:ext cx="1991762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февраль-март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79813" y="1071306"/>
            <a:ext cx="4961300" cy="80276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18 </a:t>
            </a:r>
            <a:r>
              <a:rPr lang="ru-RU" sz="1400" b="1" dirty="0" err="1" smtClean="0">
                <a:solidFill>
                  <a:srgbClr val="002060"/>
                </a:solidFill>
              </a:rPr>
              <a:t>вебинаров</a:t>
            </a:r>
            <a:r>
              <a:rPr lang="ru-RU" sz="1400" b="1" dirty="0" smtClean="0">
                <a:solidFill>
                  <a:srgbClr val="002060"/>
                </a:solidFill>
              </a:rPr>
              <a:t> по 9 предметам основной школы, по 4 предметам начальной школы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764 участника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9711" y="4242094"/>
            <a:ext cx="1321806" cy="39327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апрель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10282" y="2041183"/>
            <a:ext cx="50337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Круглые столы по подведению итогов марафона «Составление рабочих программ по учебным предметам с использованием </a:t>
            </a:r>
            <a:r>
              <a:rPr lang="ru-RU" sz="1400" b="1" dirty="0" err="1" smtClean="0">
                <a:solidFill>
                  <a:srgbClr val="0070C0"/>
                </a:solidFill>
                <a:ea typeface="Calibri" panose="020F0502020204030204" pitchFamily="34" charset="0"/>
              </a:rPr>
              <a:t>онлайн-конструктора</a:t>
            </a:r>
            <a:r>
              <a:rPr lang="ru-RU" sz="1400" b="1" dirty="0" smtClean="0">
                <a:solidFill>
                  <a:srgbClr val="0070C0"/>
                </a:solidFill>
                <a:ea typeface="Calibri" panose="020F0502020204030204" pitchFamily="34" charset="0"/>
              </a:rPr>
              <a:t> на сайте </a:t>
            </a:r>
            <a:r>
              <a:rPr lang="ru-RU" sz="1400" b="1" u="sng" dirty="0" smtClean="0">
                <a:solidFill>
                  <a:srgbClr val="0070C0"/>
                </a:solidFill>
                <a:ea typeface="Calibri" panose="020F0502020204030204" pitchFamily="34" charset="0"/>
                <a:hlinkClick r:id="rId2"/>
              </a:rPr>
              <a:t>https://edsoo.ru/»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79811" y="1937443"/>
            <a:ext cx="4997513" cy="124937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6 мероприятий в формате круглого стола. Представили опыт: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         г.Грозный                              Грозненский район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Гудермесский</a:t>
            </a:r>
            <a:r>
              <a:rPr lang="ru-RU" sz="1400" b="1" dirty="0" smtClean="0">
                <a:solidFill>
                  <a:srgbClr val="002060"/>
                </a:solidFill>
              </a:rPr>
              <a:t>             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Курчалоевский</a:t>
            </a:r>
            <a:r>
              <a:rPr lang="ru-RU" sz="1400" b="1" dirty="0" smtClean="0">
                <a:solidFill>
                  <a:srgbClr val="002060"/>
                </a:solidFill>
              </a:rPr>
              <a:t> район</a:t>
            </a:r>
          </a:p>
          <a:p>
            <a:pPr marL="285750" lvl="0" indent="-285750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2060"/>
                </a:solidFill>
              </a:rPr>
              <a:t>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Ачхой-Мартановский</a:t>
            </a:r>
            <a:r>
              <a:rPr lang="ru-RU" sz="1400" b="1" dirty="0" smtClean="0">
                <a:solidFill>
                  <a:srgbClr val="002060"/>
                </a:solidFill>
              </a:rPr>
              <a:t>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Шалинский</a:t>
            </a:r>
            <a:r>
              <a:rPr lang="ru-RU" sz="1400" b="1" dirty="0" smtClean="0">
                <a:solidFill>
                  <a:srgbClr val="002060"/>
                </a:solidFill>
              </a:rPr>
              <a:t> район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313 участников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27291" y="3261894"/>
            <a:ext cx="5033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solidFill>
                  <a:srgbClr val="0070C0"/>
                </a:solidFill>
              </a:rPr>
              <a:t>Вебинары</a:t>
            </a:r>
            <a:r>
              <a:rPr lang="ru-RU" sz="1400" b="1" dirty="0" smtClean="0">
                <a:solidFill>
                  <a:srgbClr val="0070C0"/>
                </a:solidFill>
              </a:rPr>
              <a:t> по вопросам проектирования уроков и внеурочной деятельности в соответствии с требованиями обновленных ФГОС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959113"/>
            <a:ext cx="1720158" cy="59623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март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051142" y="3277355"/>
            <a:ext cx="4997513" cy="7785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    6 </a:t>
            </a:r>
            <a:r>
              <a:rPr lang="ru-RU" sz="1400" b="1" dirty="0" err="1" smtClean="0">
                <a:solidFill>
                  <a:srgbClr val="002060"/>
                </a:solidFill>
              </a:rPr>
              <a:t>вебинаров</a:t>
            </a:r>
            <a:r>
              <a:rPr lang="ru-RU" sz="1400" b="1" dirty="0" smtClean="0">
                <a:solidFill>
                  <a:srgbClr val="002060"/>
                </a:solidFill>
              </a:rPr>
              <a:t>, 1 очный семинар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473 участников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699035" y="4165731"/>
            <a:ext cx="5033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70C0"/>
                </a:solidFill>
              </a:rPr>
              <a:t>Презентация лучших практик по итогам разработки проектов уроков и внеурочной деятельности </a:t>
            </a:r>
            <a:r>
              <a:rPr lang="ru-RU" sz="1400" b="1" dirty="0" err="1" smtClean="0">
                <a:solidFill>
                  <a:srgbClr val="0070C0"/>
                </a:solidFill>
              </a:rPr>
              <a:t>вии</a:t>
            </a:r>
            <a:r>
              <a:rPr lang="ru-RU" sz="1400" b="1" dirty="0" smtClean="0">
                <a:solidFill>
                  <a:srgbClr val="0070C0"/>
                </a:solidFill>
              </a:rPr>
              <a:t> с требованиями обновленных ФГОС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1987" y="3154170"/>
            <a:ext cx="1321806" cy="39327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март 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043596" y="4126872"/>
            <a:ext cx="4988460" cy="89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3 </a:t>
            </a:r>
            <a:r>
              <a:rPr lang="ru-RU" sz="1400" b="1" dirty="0" err="1" smtClean="0">
                <a:solidFill>
                  <a:srgbClr val="002060"/>
                </a:solidFill>
              </a:rPr>
              <a:t>вебинара</a:t>
            </a:r>
            <a:r>
              <a:rPr lang="ru-RU" sz="1400" b="1" dirty="0" smtClean="0">
                <a:solidFill>
                  <a:srgbClr val="002060"/>
                </a:solidFill>
              </a:rPr>
              <a:t>. Представили опыт:   </a:t>
            </a:r>
          </a:p>
          <a:p>
            <a:pPr marL="342900" indent="-342900"/>
            <a:r>
              <a:rPr lang="ru-RU" sz="1400" b="1" dirty="0" smtClean="0">
                <a:solidFill>
                  <a:srgbClr val="002060"/>
                </a:solidFill>
              </a:rPr>
              <a:t>          г.Грозный                  Грозненский  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Шалинский</a:t>
            </a:r>
            <a:r>
              <a:rPr lang="ru-RU" sz="1400" b="1" dirty="0" smtClean="0">
                <a:solidFill>
                  <a:srgbClr val="002060"/>
                </a:solidFill>
              </a:rPr>
              <a:t>            </a:t>
            </a:r>
          </a:p>
          <a:p>
            <a:pPr marL="342900" indent="-342900"/>
            <a:r>
              <a:rPr lang="ru-RU" sz="1400" b="1" dirty="0" smtClean="0">
                <a:solidFill>
                  <a:srgbClr val="002060"/>
                </a:solidFill>
              </a:rPr>
              <a:t> 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Итум-Калинский</a:t>
            </a:r>
            <a:r>
              <a:rPr lang="ru-RU" sz="1400" b="1" dirty="0" smtClean="0">
                <a:solidFill>
                  <a:srgbClr val="002060"/>
                </a:solidFill>
              </a:rPr>
              <a:t>     Шелковской           Наурский </a:t>
            </a:r>
          </a:p>
          <a:p>
            <a:pPr marL="342900" indent="-342900"/>
            <a:r>
              <a:rPr lang="ru-RU" sz="1400" b="1" dirty="0" smtClean="0">
                <a:solidFill>
                  <a:srgbClr val="002060"/>
                </a:solidFill>
              </a:rPr>
              <a:t>          Аргун                          </a:t>
            </a:r>
            <a:r>
              <a:rPr lang="ru-RU" sz="1400" b="1" dirty="0" err="1" smtClean="0">
                <a:solidFill>
                  <a:srgbClr val="002060"/>
                </a:solidFill>
              </a:rPr>
              <a:t>Урус-Мартановский</a:t>
            </a:r>
            <a:r>
              <a:rPr lang="ru-RU" sz="1400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97117" y="6072231"/>
            <a:ext cx="109456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Всего проведено 36 семинаров,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вебинаров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круглых столов, в которых приняли участие 1901 человек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0095" y="5191199"/>
            <a:ext cx="1321806" cy="39327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апрель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742793" y="5096730"/>
            <a:ext cx="503372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solidFill>
                  <a:srgbClr val="0070C0"/>
                </a:solidFill>
              </a:rPr>
              <a:t>Вебинары</a:t>
            </a:r>
            <a:r>
              <a:rPr lang="ru-RU" sz="1400" b="1" dirty="0" smtClean="0">
                <a:solidFill>
                  <a:srgbClr val="0070C0"/>
                </a:solidFill>
              </a:rPr>
              <a:t>: Методика преподавания учебных предметов в переходный период с использованием дополнительных учебных материалов</a:t>
            </a:r>
            <a:endParaRPr lang="ru-RU" sz="1400" b="1" dirty="0">
              <a:solidFill>
                <a:srgbClr val="0070C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033033" y="5094084"/>
            <a:ext cx="4988460" cy="7544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3 </a:t>
            </a:r>
            <a:r>
              <a:rPr lang="ru-RU" sz="1400" b="1" dirty="0" err="1" smtClean="0">
                <a:solidFill>
                  <a:srgbClr val="002060"/>
                </a:solidFill>
              </a:rPr>
              <a:t>вебинара</a:t>
            </a:r>
            <a:endParaRPr lang="ru-RU" sz="1400" b="1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ru-RU" sz="1400" b="1" dirty="0" smtClean="0">
                <a:solidFill>
                  <a:srgbClr val="002060"/>
                </a:solidFill>
              </a:rPr>
              <a:t>242 участника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350" y="46087"/>
            <a:ext cx="11917677" cy="116925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Виртуальная </a:t>
            </a:r>
            <a:r>
              <a:rPr lang="ru-RU" sz="2000" b="1" dirty="0">
                <a:solidFill>
                  <a:srgbClr val="002060"/>
                </a:solidFill>
              </a:rPr>
              <a:t>площадка для обсуждения актуальных вопросов введения обновленных </a:t>
            </a:r>
            <a:r>
              <a:rPr lang="ru-RU" sz="2000" b="1" dirty="0" smtClean="0">
                <a:solidFill>
                  <a:srgbClr val="002060"/>
                </a:solidFill>
              </a:rPr>
              <a:t>ФГОС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en-US" sz="2000" b="1" dirty="0">
                <a:hlinkClick r:id="rId2"/>
              </a:rPr>
              <a:t>https://www.govzalla.ru/activity/approbation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(еженедельно – четверг)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594" y="1304678"/>
            <a:ext cx="7827263" cy="1177281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 </a:t>
            </a:r>
            <a:r>
              <a:rPr lang="ru-RU" sz="2000" b="1" dirty="0" smtClean="0">
                <a:hlinkClick r:id="rId3"/>
              </a:rPr>
              <a:t>Циклограмма </a:t>
            </a:r>
            <a:r>
              <a:rPr lang="ru-RU" sz="2000" b="1" dirty="0">
                <a:hlinkClick r:id="rId3"/>
              </a:rPr>
              <a:t>онлайн-семинаров по актуальным вопросам введения обновленных ФГОС НОО и ФГОС ООО</a:t>
            </a:r>
          </a:p>
          <a:p>
            <a:endParaRPr lang="ru-RU" sz="2000" b="1" dirty="0" smtClean="0"/>
          </a:p>
          <a:p>
            <a:endParaRPr lang="ru-RU" sz="2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/>
          <a:srcRect l="3519" t="29069" r="6561" b="22728"/>
          <a:stretch/>
        </p:blipFill>
        <p:spPr>
          <a:xfrm>
            <a:off x="164594" y="2053554"/>
            <a:ext cx="7555720" cy="236916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5"/>
          <a:srcRect l="3600" t="40151" r="6880" b="23576"/>
          <a:stretch/>
        </p:blipFill>
        <p:spPr>
          <a:xfrm>
            <a:off x="112063" y="3616884"/>
            <a:ext cx="7628873" cy="310942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761558" y="1557195"/>
            <a:ext cx="4216177" cy="49703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3 марта,  </a:t>
            </a:r>
            <a:r>
              <a:rPr lang="ru-RU" sz="1400" b="1" dirty="0" smtClean="0">
                <a:solidFill>
                  <a:srgbClr val="002060"/>
                </a:solidFill>
              </a:rPr>
              <a:t>Обновленные </a:t>
            </a:r>
            <a:r>
              <a:rPr lang="ru-RU" sz="1400" b="1" dirty="0">
                <a:solidFill>
                  <a:srgbClr val="002060"/>
                </a:solidFill>
              </a:rPr>
              <a:t>ФГОС: проблемное поле и палитра возможностей для управленческих решений в образовательной организации. Что нужно знать учителю при переходе на обновленные </a:t>
            </a:r>
            <a:r>
              <a:rPr lang="ru-RU" sz="1400" b="1" dirty="0" smtClean="0">
                <a:solidFill>
                  <a:srgbClr val="002060"/>
                </a:solidFill>
              </a:rPr>
              <a:t>ФГОС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</a:rPr>
              <a:t>(486 просмотров)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10 марта, </a:t>
            </a:r>
            <a:r>
              <a:rPr lang="ru-RU" sz="1400" b="1" dirty="0" smtClean="0">
                <a:solidFill>
                  <a:srgbClr val="002060"/>
                </a:solidFill>
              </a:rPr>
              <a:t>Предметное </a:t>
            </a:r>
            <a:r>
              <a:rPr lang="ru-RU" sz="1400" b="1" dirty="0">
                <a:solidFill>
                  <a:srgbClr val="002060"/>
                </a:solidFill>
              </a:rPr>
              <a:t>содержание по годам обучения: </a:t>
            </a:r>
            <a:r>
              <a:rPr lang="ru-RU" sz="1400" b="1" dirty="0" err="1">
                <a:solidFill>
                  <a:srgbClr val="002060"/>
                </a:solidFill>
              </a:rPr>
              <a:t>метапредметные</a:t>
            </a:r>
            <a:r>
              <a:rPr lang="ru-RU" sz="1400" b="1" dirty="0">
                <a:solidFill>
                  <a:srgbClr val="002060"/>
                </a:solidFill>
              </a:rPr>
              <a:t>, предметные и личностные результаты в обновленных ФГОС </a:t>
            </a:r>
            <a:r>
              <a:rPr lang="ru-RU" sz="1400" b="1" dirty="0" smtClean="0">
                <a:solidFill>
                  <a:srgbClr val="002060"/>
                </a:solidFill>
              </a:rPr>
              <a:t>НОО </a:t>
            </a:r>
            <a:r>
              <a:rPr lang="ru-RU" sz="1400" b="1" dirty="0" smtClean="0">
                <a:solidFill>
                  <a:srgbClr val="C00000"/>
                </a:solidFill>
              </a:rPr>
              <a:t>(1300 просмотров)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17 марта, </a:t>
            </a:r>
            <a:r>
              <a:rPr lang="ru-RU" sz="1400" b="1" dirty="0" smtClean="0">
                <a:solidFill>
                  <a:srgbClr val="002060"/>
                </a:solidFill>
              </a:rPr>
              <a:t>Рабочая </a:t>
            </a:r>
            <a:r>
              <a:rPr lang="ru-RU" sz="1400" b="1" dirty="0">
                <a:solidFill>
                  <a:srgbClr val="002060"/>
                </a:solidFill>
              </a:rPr>
              <a:t>программа воспитания: управленческие и методические решения при переходе на обновленные ФГОС НОО и ФГОС ООО </a:t>
            </a:r>
            <a:r>
              <a:rPr lang="ru-RU" sz="1400" b="1" dirty="0" smtClean="0">
                <a:solidFill>
                  <a:srgbClr val="C00000"/>
                </a:solidFill>
              </a:rPr>
              <a:t>(58 участников)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24 марта, </a:t>
            </a:r>
            <a:r>
              <a:rPr lang="ru-RU" sz="1400" b="1" dirty="0" smtClean="0">
                <a:solidFill>
                  <a:srgbClr val="002060"/>
                </a:solidFill>
              </a:rPr>
              <a:t>Обновленные </a:t>
            </a:r>
            <a:r>
              <a:rPr lang="ru-RU" sz="1400" b="1" dirty="0">
                <a:solidFill>
                  <a:srgbClr val="002060"/>
                </a:solidFill>
              </a:rPr>
              <a:t>ФГОС: от теоретического осмысления к проектированию ООП </a:t>
            </a:r>
            <a:r>
              <a:rPr lang="ru-RU" sz="1400" b="1" dirty="0" smtClean="0">
                <a:solidFill>
                  <a:srgbClr val="C00000"/>
                </a:solidFill>
              </a:rPr>
              <a:t>(54 участника)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solidFill>
                  <a:srgbClr val="C00000"/>
                </a:solidFill>
              </a:rPr>
              <a:t>7 апреля, </a:t>
            </a:r>
            <a:r>
              <a:rPr lang="ru-RU" sz="1400" b="1" dirty="0" smtClean="0">
                <a:solidFill>
                  <a:srgbClr val="002060"/>
                </a:solidFill>
              </a:rPr>
              <a:t>«Обновленные ФГОС НОО и ФГОС ООО: вопросы и ответы» </a:t>
            </a:r>
            <a:r>
              <a:rPr lang="ru-RU" sz="1400" b="1" dirty="0" smtClean="0">
                <a:solidFill>
                  <a:srgbClr val="C00000"/>
                </a:solidFill>
              </a:rPr>
              <a:t>(100 участников)</a:t>
            </a:r>
            <a:endParaRPr lang="ru-RU" sz="1400" b="1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10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7097" y="3584978"/>
            <a:ext cx="10515600" cy="2689073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Ответы на поступившие вопросы размещены на сайте ГБУ ДПО «ИРО ЧР» в разделе «Горячая линия» ФГОС НОО и ФГОС ОО: </a:t>
            </a:r>
            <a:r>
              <a:rPr lang="ru-RU" sz="3200" u="sng" dirty="0" smtClean="0">
                <a:hlinkClick r:id="rId2"/>
              </a:rPr>
              <a:t>https://docs.google.com/document/d/1o7m7zuQRkGanQNrcTUbwKS3ZRzZP_73s/edit</a:t>
            </a:r>
            <a:r>
              <a:rPr lang="ru-RU" sz="3200" dirty="0" smtClean="0"/>
              <a:t> </a:t>
            </a:r>
          </a:p>
          <a:p>
            <a:pPr marL="0" indent="0" algn="ctr">
              <a:buNone/>
            </a:pPr>
            <a:endParaRPr lang="ru-RU" sz="32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93852" y="302420"/>
            <a:ext cx="11157995" cy="27765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 </a:t>
            </a:r>
            <a:r>
              <a:rPr lang="ru-RU" sz="6600" b="1" dirty="0">
                <a:solidFill>
                  <a:srgbClr val="C00000"/>
                </a:solidFill>
              </a:rPr>
              <a:t>«Горячая линия</a:t>
            </a:r>
            <a:r>
              <a:rPr lang="ru-RU" sz="6600" b="1" dirty="0" smtClean="0">
                <a:solidFill>
                  <a:srgbClr val="C00000"/>
                </a:solidFill>
              </a:rPr>
              <a:t>»</a:t>
            </a:r>
          </a:p>
          <a:p>
            <a:pPr algn="ctr"/>
            <a:r>
              <a:rPr lang="ru-RU" sz="6600" u="sng" dirty="0">
                <a:hlinkClick r:id="rId3"/>
              </a:rPr>
              <a:t>fgos2022.chr@mail.ru</a:t>
            </a:r>
            <a:endParaRPr lang="ru-RU" sz="6600" u="sng" dirty="0"/>
          </a:p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 </a:t>
            </a:r>
            <a:endParaRPr lang="ru-RU" sz="6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00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2924" y="206226"/>
            <a:ext cx="10515600" cy="732155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</a:rPr>
              <a:t>СанПиН 1.2.3685-21 "Гигиенические нормативы и требования к обеспечению безопасности и (или) безвредности для человека факторов среды обитания" (постановление Главного государственного санитарного врача РФ от 28.01.2-21г. №2)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07981"/>
              </p:ext>
            </p:extLst>
          </p:nvPr>
        </p:nvGraphicFramePr>
        <p:xfrm>
          <a:off x="872924" y="1940532"/>
          <a:ext cx="10802112" cy="48036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657089"/>
                <a:gridCol w="2426208"/>
                <a:gridCol w="2718815"/>
              </a:tblGrid>
              <a:tr h="60045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Количество видов учебной деятельности на учебном занятии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1-4 классы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3-7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5-11 классы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5-7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Продолжительность </a:t>
                      </a:r>
                      <a:r>
                        <a:rPr lang="ru-RU" sz="2400" dirty="0">
                          <a:effectLst/>
                        </a:rPr>
                        <a:t>одного вида учебной деятельности на занятии, мин.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1-4 классы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5-7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5-9 классы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5-7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10-11 классы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7-10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Плотность урока (отношение времени, затраченного на учебную деятельность к общему времени), % 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1-4 классы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60-80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5-9 классы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70-90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  <a:tr h="600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10-11 классы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70-90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002174" y="1065703"/>
            <a:ext cx="10515600" cy="73215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Требования к организации образовательного процесса 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64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932" y="283072"/>
            <a:ext cx="10515600" cy="6041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 Организационно-управленческое обеспечение введения ФГОС НОО и ФГОС ООО</a:t>
            </a:r>
            <a:endParaRPr lang="ru-RU" sz="2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1897" y="1339832"/>
            <a:ext cx="8299048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</a:t>
            </a:r>
            <a:r>
              <a:rPr lang="ru-RU" b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b="1" dirty="0" smtClean="0">
                <a:solidFill>
                  <a:srgbClr val="002060"/>
                </a:solidFill>
              </a:rPr>
              <a:t> ЧР от 18.01.2022г.  № 32-п «О создании координационного совета»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5271" y="2377662"/>
            <a:ext cx="8299048" cy="6905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Минобрнауки ЧР от 19.01.2022г.  № 36-п </a:t>
            </a:r>
            <a:r>
              <a:rPr lang="ru-RU" b="1" i="1" dirty="0" smtClean="0">
                <a:solidFill>
                  <a:srgbClr val="C00000"/>
                </a:solidFill>
              </a:rPr>
              <a:t>(утратил силу приказом Минобрнауки ЧР от 2.03.2022г.  № 328-п) 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6218" y="3173400"/>
            <a:ext cx="8299048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Минобрнауки ЧР от 28.01.2022г. № 81-п «О мониторинге готовности к введению обновленных федеральных государственных образовательных стандартов начального общего и основного общего образования»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5272" y="4265460"/>
            <a:ext cx="8299048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Минобрнауки ЧР от 02.02.2022г.  № 106-п «Об утверждении регионального плана мероприятий по актуальным вопросам введения обновленных ФГОС НОО и ООО на февраль-май 2022 года» 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6218" y="5429949"/>
            <a:ext cx="8299048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Приказ Минобрнауки ЧР от 2.03.2022г.  № 328-п «О переходе на обновленные федеральные государственные образовательные стандарты начального общего и основного общего образования»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51054" y="1357939"/>
            <a:ext cx="3032567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Координационный совет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Координационный центр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14431" y="2941511"/>
            <a:ext cx="3032567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Чек-лист готовности ОО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Чек лист готовности субъекта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14430" y="3966696"/>
            <a:ext cx="3032567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Региональный план мероприятий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14429" y="5013489"/>
            <a:ext cx="3032567" cy="168825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Прием на обучение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План-мероприятий (дорожная карта)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Критерии готовности субъекта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002060"/>
                </a:solidFill>
              </a:rPr>
              <a:t>Критерии готовности 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8472071" y="1556218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8463017" y="3312014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8463017" y="4446851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8472071" y="5620302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32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362" y="803624"/>
            <a:ext cx="5337878" cy="1432579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FF00"/>
                </a:solidFill>
              </a:rPr>
              <a:t>Показатель 1: </a:t>
            </a:r>
            <a:r>
              <a:rPr lang="ru-RU" b="1" i="1" dirty="0" smtClean="0">
                <a:solidFill>
                  <a:schemeClr val="bg1"/>
                </a:solidFill>
              </a:rPr>
              <a:t>Разработаны и утверждены основные образовательные программы начального общего и основного общего образования в соответствии с обновленными ФГОС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0694" y="68099"/>
            <a:ext cx="11145571" cy="7031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Мониторинг готовности к введению обновленных ФГОС НОО и ФГОС ООО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6890" y="878105"/>
            <a:ext cx="5667469" cy="123135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Утверждение программ согласно дорожным картам общеобразовательных школ запланировано на март месяц после публикации примерных ООП НОО и ООО в федеральном реестре </a:t>
            </a:r>
            <a:r>
              <a:rPr lang="ru-RU" b="1" i="1" dirty="0" smtClean="0">
                <a:solidFill>
                  <a:srgbClr val="002060"/>
                </a:solidFill>
              </a:rPr>
              <a:t>(на момент мониторинга)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5359652" y="2868970"/>
            <a:ext cx="380246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62962" y="2449847"/>
            <a:ext cx="5124261" cy="1117218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FF00"/>
                </a:solidFill>
              </a:rPr>
              <a:t>Показатель 2: </a:t>
            </a:r>
            <a:r>
              <a:rPr lang="ru-RU" b="1" i="1" dirty="0" smtClean="0">
                <a:solidFill>
                  <a:schemeClr val="bg1"/>
                </a:solidFill>
              </a:rPr>
              <a:t>Нормативная база (локальные акты) образовательной организации приведена в соответствие с требованиями обновленных ФГОС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03684" y="5450187"/>
            <a:ext cx="5812324" cy="125843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Анализ локальных актов показывает необходимость проведения для управленческих команд школ мероприятий методического характера по внесению изменений в локальные нормативные акты в соответствии с требованиями обновленных ФГОС.</a:t>
            </a:r>
            <a:endParaRPr lang="ru-RU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" y="3539905"/>
          <a:ext cx="5567880" cy="3318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трелка вправо 13"/>
          <p:cNvSpPr/>
          <p:nvPr/>
        </p:nvSpPr>
        <p:spPr>
          <a:xfrm>
            <a:off x="5627774" y="1355533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76110" y="2399167"/>
            <a:ext cx="6415889" cy="2996698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Образовательными организациями должны быть разработаны или обновлены следующие локальные акты: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Правила приема граждан на обучение;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 о порядке зачета результатов освоения обучающимися учебных предметов;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 о языках образования;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Положение, регламентирующее режим занятий обучающихся;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 о текущем контроле успеваемости и промежуточной аттестации учащихся;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 о порядке зачета результатов освоения обучающимися учебных предметов;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Положение об организации обучения лиц с ограниченными возможностями здоровья;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 Положение об организации работы обучающихся по учебным проектам.</a:t>
            </a:r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10800000" flipV="1">
            <a:off x="162963" y="2254312"/>
            <a:ext cx="11742347" cy="8148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3612" y="990731"/>
            <a:ext cx="5838835" cy="13088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FF00"/>
                </a:solidFill>
              </a:rPr>
              <a:t>Показатель 3: </a:t>
            </a:r>
            <a:r>
              <a:rPr lang="ru-RU" b="1" i="1" dirty="0" smtClean="0">
                <a:solidFill>
                  <a:schemeClr val="bg1"/>
                </a:solidFill>
              </a:rPr>
              <a:t>Приведены в соответствии с требованиями обновленных ФГОС квалификационные характеристики, должностные инструкции работников ОО </a:t>
            </a:r>
            <a:endParaRPr lang="ru-RU" dirty="0" smtClean="0">
              <a:solidFill>
                <a:schemeClr val="bg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92933" y="147843"/>
            <a:ext cx="11221014" cy="703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Мониторинг готовности к введению обновленных ФГОС НОО и ФГОС ООО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99563" y="1007327"/>
            <a:ext cx="5314384" cy="152764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Квалификация педагогических работников Организации должна отвечать квалификационным требованиям, указанным в квалификационных справочниках и (или) профессиональным стандартам (п.38.2 ФГОС НОО, п.39.2 ФГОС ООО) 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6217757" y="1393256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181069" y="3328571"/>
          <a:ext cx="6162675" cy="2583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6589412" y="3187704"/>
            <a:ext cx="5314384" cy="2506926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Согласно результатам мониторинга во всех муниципалитетах ведется работа по проведению в соответствие с требованиями обновленных ФГОС квалификационных характеристик и должностных инструкций работников ОО. Так, в 8 муниципалитетах республики во всех школах завершена работа по анализу соответствия квалификации педагогических работников требованиям обновленных ФГОС.</a:t>
            </a:r>
          </a:p>
          <a:p>
            <a:endParaRPr lang="ru-RU" b="1" dirty="0" smtClean="0">
              <a:solidFill>
                <a:srgbClr val="00B0F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0628" y="2732011"/>
            <a:ext cx="5314384" cy="62682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Доля образовательных организаций от их общего числа в муниципалитете, в которых разработаны должностные инструкции работников ОО в соответствии с требованиями ФГОС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6462" y="87424"/>
            <a:ext cx="11447362" cy="70318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/>
            </a:r>
            <a:br>
              <a:rPr lang="ru-RU" sz="2800" b="1" dirty="0" smtClean="0">
                <a:solidFill>
                  <a:srgbClr val="0070C0"/>
                </a:solidFill>
              </a:rPr>
            </a:br>
            <a:r>
              <a:rPr lang="ru-RU" sz="2800" b="1" dirty="0" smtClean="0">
                <a:solidFill>
                  <a:srgbClr val="0070C0"/>
                </a:solidFill>
              </a:rPr>
              <a:t>Мониторинг готовности к введению обновленных ФГОС НОО и ФГОС ООО</a:t>
            </a:r>
            <a:br>
              <a:rPr lang="ru-RU" sz="2800" b="1" dirty="0" smtClean="0">
                <a:solidFill>
                  <a:srgbClr val="0070C0"/>
                </a:solidFill>
              </a:rPr>
            </a:b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452" y="873036"/>
            <a:ext cx="5838835" cy="13088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rgbClr val="FFFF00"/>
                </a:solidFill>
              </a:rPr>
              <a:t>Показатель 4. </a:t>
            </a:r>
            <a:r>
              <a:rPr lang="ru-RU" b="1" i="1" dirty="0" smtClean="0">
                <a:solidFill>
                  <a:schemeClr val="bg1"/>
                </a:solidFill>
              </a:rPr>
              <a:t>Определен список учебников, учебных пособий, информационно-цифровых ресурсов, используемых в образовательном процессе в соответствии с обновленными ФГОС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6891" y="832836"/>
            <a:ext cx="5803272" cy="313258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Действующий федеральный перечень учебников не содержит учебников, прошедших экспертизу на соответствие требованиям обновленных ФГОС-2021, но в соответствии с Письмом Минпросвещения России от 11.11.2021 № 03-1899 «Об обеспечении учебными изданиями (учебниками и учебными пособиями) обучающихся в 2022/23 учебном году» в период перехода на обновленные ФГОС-2021: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могут быть использованы любые учебно-методические комплекты, включенные в федеральный перечень учебников; </a:t>
            </a:r>
          </a:p>
          <a:p>
            <a:r>
              <a:rPr lang="ru-RU" sz="1400" b="1" dirty="0" smtClean="0">
                <a:solidFill>
                  <a:schemeClr val="tx1"/>
                </a:solidFill>
              </a:rPr>
              <a:t>- особое внимание должно быть уделено изменению методики преподавания учебных предметов при одновременном использовании дополнительных учебных, дидактических материалов, ориентированных на формирование предметных, </a:t>
            </a:r>
            <a:r>
              <a:rPr lang="ru-RU" sz="1400" b="1" dirty="0" err="1" smtClean="0">
                <a:solidFill>
                  <a:schemeClr val="tx1"/>
                </a:solidFill>
              </a:rPr>
              <a:t>метапредметных</a:t>
            </a:r>
            <a:r>
              <a:rPr lang="ru-RU" sz="1400" b="1" dirty="0" smtClean="0">
                <a:solidFill>
                  <a:schemeClr val="tx1"/>
                </a:solidFill>
              </a:rPr>
              <a:t> и личностных результатов 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5783193" y="1411364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120143" y="3856776"/>
            <a:ext cx="5838835" cy="2860895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200" b="1" i="1" dirty="0" smtClean="0">
              <a:solidFill>
                <a:srgbClr val="C00000"/>
              </a:solidFill>
            </a:endParaRPr>
          </a:p>
          <a:p>
            <a:r>
              <a:rPr lang="ru-RU" sz="3200" b="1" i="1" dirty="0" smtClean="0">
                <a:solidFill>
                  <a:srgbClr val="C00000"/>
                </a:solidFill>
              </a:rPr>
              <a:t>!</a:t>
            </a:r>
            <a:r>
              <a:rPr lang="ru-RU" b="1" i="1" dirty="0" smtClean="0">
                <a:solidFill>
                  <a:srgbClr val="C00000"/>
                </a:solidFill>
              </a:rPr>
              <a:t> </a:t>
            </a:r>
            <a:r>
              <a:rPr lang="ru-RU" sz="1600" b="1" i="1" dirty="0" smtClean="0">
                <a:solidFill>
                  <a:srgbClr val="002060"/>
                </a:solidFill>
              </a:rPr>
              <a:t>В общеобразовательных школах должен быть проведен анализ обеспеченности учебниками и на его основе составлен перечень необходимых учебников, учебных пособий.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sz="1400" b="1" i="1" dirty="0" smtClean="0">
                <a:solidFill>
                  <a:srgbClr val="C00000"/>
                </a:solidFill>
              </a:rPr>
              <a:t>Требование ФГОС: </a:t>
            </a:r>
            <a:r>
              <a:rPr lang="ru-RU" sz="1400" b="1" i="1" dirty="0" smtClean="0">
                <a:solidFill>
                  <a:srgbClr val="0070C0"/>
                </a:solidFill>
              </a:rPr>
              <a:t>п. 36.1. ФГОС НОО «Организация должна предоставлять не менее одного учебника из ФПУ… и (или) учебного пособия в печатной форме, выпущенными организациями, входящими перечень организаций, осуществляющих выпуск учебных пособий… на каждого обучающегося по каждому предмету, курсу, модулю,  входящему как в обязательную часть программы, так и в формируемую… »</a:t>
            </a: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2016" y="2426329"/>
            <a:ext cx="5838835" cy="2236206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Результаты анализа составленных школами списков учебников и учебных пособий на следующий учебный год показывают, что в переходный период школы планируют использовать имеющиеся учебники, учебные пособия, включенные в действующий федеральный перечень учебников (приказ Минпросвещения России от 20 мая 2020 года № 254).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1069" y="4798336"/>
            <a:ext cx="5875700" cy="193291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РИСК: </a:t>
            </a:r>
            <a:r>
              <a:rPr lang="ru-RU" b="1" dirty="0" smtClean="0">
                <a:solidFill>
                  <a:srgbClr val="002060"/>
                </a:solidFill>
              </a:rPr>
              <a:t>невыполнение требований ФГОС по обеспечению учебниками и (или) учебными каждого ученика по каждому учебному предмету, курсы, модулю, входящему как в обязательную и формируемую часть осваиваемой программы  </a:t>
            </a:r>
          </a:p>
          <a:p>
            <a:pPr algn="ctr"/>
            <a:endParaRPr lang="ru-RU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792933" y="147843"/>
            <a:ext cx="10515600" cy="703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/>
            </a:r>
            <a:br>
              <a:rPr lang="ru-RU" sz="2400" b="1" dirty="0" smtClean="0">
                <a:solidFill>
                  <a:srgbClr val="0070C0"/>
                </a:solidFill>
              </a:rPr>
            </a:br>
            <a:r>
              <a:rPr lang="ru-RU" sz="2400" b="1" dirty="0" smtClean="0">
                <a:solidFill>
                  <a:srgbClr val="0070C0"/>
                </a:solidFill>
              </a:rPr>
              <a:t>Мониторинг готовности к введению обновленных ФГОС НОО и ФГОС ООО</a:t>
            </a:r>
            <a:br>
              <a:rPr lang="ru-RU" sz="2400" b="1" dirty="0" smtClean="0">
                <a:solidFill>
                  <a:srgbClr val="0070C0"/>
                </a:solidFill>
              </a:rPr>
            </a:b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3612" y="1077362"/>
            <a:ext cx="5838835" cy="1756373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Показатель 5. </a:t>
            </a:r>
            <a:r>
              <a:rPr lang="ru-RU" b="1" i="1" dirty="0" smtClean="0">
                <a:solidFill>
                  <a:schemeClr val="bg1"/>
                </a:solidFill>
              </a:rPr>
              <a:t>Определена оптимальная для реализации модель организации образовательного процесса, обеспечивающая организацию внеурочной деятельности обучающихся (например, модель взаимодействия с учреждениями дополнительного образования) 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41816" y="3841828"/>
          <a:ext cx="5514975" cy="252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51574" y="3048882"/>
            <a:ext cx="5314384" cy="626823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Доля образовательных организаций от их общего числа в муниципалитете, в которых определена модель реализации внеурочной деятельности в соответствии с требованиями обновленных ФГОС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500388" y="896293"/>
            <a:ext cx="5494803" cy="2616452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Обновленные ФГОС требуют предусмотреть вариативность в содержании внеурочной деятельности, а также рекомендуют использовать ресурсы других организаций – сетевое взаимодействие, чтобы реализовать план внеурочной деятельности. В план внеурочной деятельности можно включать разные формы занятий и важно сочетать групповую и индивидуальную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172954" y="3791892"/>
            <a:ext cx="5838835" cy="1757881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B0F0"/>
                </a:solidFill>
              </a:rPr>
              <a:t>Анализ разработанных моделей реализации внеурочной деятельности показывает, необходимость доработки организационных моделей внеурочной деятельности в целях расширения вариативности содержания и использования потенциала и ресурсов других организаций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009527" y="1719181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58814" y="147843"/>
            <a:ext cx="11564599" cy="703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Мониторинг готовности к введению обновленных ФГОС НОО и ФГОС ООО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452" y="1068310"/>
            <a:ext cx="6210027" cy="117695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Показатель 5. </a:t>
            </a:r>
            <a:r>
              <a:rPr lang="ru-RU" b="1" i="1" dirty="0" smtClean="0">
                <a:solidFill>
                  <a:schemeClr val="bg1"/>
                </a:solidFill>
              </a:rPr>
              <a:t>Разработан план методической работы, обеспечивающий сопровождение введения обновленных ФГОС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1244" y="3377619"/>
          <a:ext cx="5448300" cy="2597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4855" y="2460341"/>
            <a:ext cx="54954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Информация по школам, не включившим в план методической работы, мероприятия обеспечивающие сопровождение введения обновленных ФГОС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53885" y="915857"/>
            <a:ext cx="52872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Организация и проведение методических, информационно-просветительских мероприятий для управленческих и педагогических кадров, родительского сообщества является одним из ключевых направлений в подготовке школы к введению и реализации обновленных ФГОС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4107" y="2887682"/>
            <a:ext cx="580930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На уровне муниципалитетов необходимо:</a:t>
            </a:r>
          </a:p>
          <a:p>
            <a:pPr marL="285750" indent="-285750"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</a:rPr>
              <a:t>активизация деятельности муниципальных методических служб, муниципальных методических объединений по вопросам методического сопровождения управленческих школьных команд и широкому информированию общественности по актуальным вопросам введения и реализации ФГОС; </a:t>
            </a:r>
          </a:p>
          <a:p>
            <a:pPr marL="285750" indent="-285750">
              <a:buFontTx/>
              <a:buChar char="-"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0070C0"/>
                </a:solidFill>
              </a:rPr>
              <a:t> планирование мероприятий по оказанию консультативной и методической помощи школам, не включенным в процесс подготовки управленческих, педагогических кадров, родительского сообщества к введению обновленных ФГОС.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  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308291" y="1483790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792932" y="147843"/>
            <a:ext cx="11128991" cy="703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Мониторинг готовности к введению обновленных ФГОС НОО и ФГОС ООО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6452" y="941560"/>
            <a:ext cx="5838835" cy="1575304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rgbClr val="FFFF00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Показатель 7. </a:t>
            </a:r>
            <a:r>
              <a:rPr lang="ru-RU" b="1" i="1" dirty="0" smtClean="0">
                <a:solidFill>
                  <a:schemeClr val="bg1"/>
                </a:solidFill>
              </a:rPr>
              <a:t>Осуществлено повышение квалификации всех учителей начальных классов, учителей-предметников, реализующих рабочие предметы учебного плана основного общего образования и других педагогических работников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565048" y="3129783"/>
          <a:ext cx="4921351" cy="1496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34977" y="2559929"/>
            <a:ext cx="5495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Соотношение школ, не разработавших план повышения квалификации, к общему числу школ республики</a:t>
            </a:r>
            <a:endParaRPr lang="ru-RU" sz="1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353165" y="841973"/>
            <a:ext cx="5838835" cy="179258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i="1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Повышение квалификации педагогических работников по вопросам реализации требований обновленных ФГОС необходимо для развития их профессиональной компетентности, получения актуальных сведений о нововведениях, освоения современных методов решения профессиональных задач и призвано обеспечить готовность к введению и реализации требований ФГОС-2021</a:t>
            </a:r>
          </a:p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72097" y="2643613"/>
            <a:ext cx="5838835" cy="1530035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i="1" dirty="0" smtClean="0">
              <a:solidFill>
                <a:srgbClr val="0070C0"/>
              </a:solidFill>
            </a:endParaRPr>
          </a:p>
          <a:p>
            <a:endParaRPr lang="ru-RU" sz="1600" b="1" dirty="0" smtClean="0">
              <a:solidFill>
                <a:srgbClr val="0070C0"/>
              </a:solidFill>
            </a:endParaRPr>
          </a:p>
          <a:p>
            <a:r>
              <a:rPr lang="ru-RU" sz="1600" b="1" dirty="0" smtClean="0">
                <a:solidFill>
                  <a:srgbClr val="0070C0"/>
                </a:solidFill>
              </a:rPr>
              <a:t>Общеобразовательным организациям необходимо пересмотреть планы-графики повышения квалификации и при необходимости внести изменения, связанные с включением в план учителей, которые приступят в 2022-23 учебном году к реализации ООП НОО и ООП ООО в соответствии с ФГОС-2021.  </a:t>
            </a:r>
          </a:p>
          <a:p>
            <a:r>
              <a:rPr lang="ru-RU" sz="1600" b="1" dirty="0" smtClean="0">
                <a:solidFill>
                  <a:srgbClr val="0070C0"/>
                </a:solidFill>
              </a:rPr>
              <a:t>  </a:t>
            </a:r>
          </a:p>
          <a:p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973314" y="1438524"/>
            <a:ext cx="451412" cy="251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H="1">
            <a:off x="1" y="4508626"/>
            <a:ext cx="9259746" cy="8148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27398" y="4870764"/>
            <a:ext cx="5331842" cy="164320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i="1" dirty="0" smtClean="0">
                <a:solidFill>
                  <a:srgbClr val="FFFF00"/>
                </a:solidFill>
              </a:rPr>
              <a:t>Показатель 8. </a:t>
            </a:r>
            <a:r>
              <a:rPr lang="ru-RU" b="1" i="1" dirty="0" smtClean="0">
                <a:solidFill>
                  <a:schemeClr val="bg1"/>
                </a:solidFill>
              </a:rPr>
              <a:t>Обеспечены кадровые, финансовые, материально-технические и иные условия реализации ООП начального общего и основного общего образования в соответствии с требованиями обновленных ФГОС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66373" y="4698749"/>
            <a:ext cx="3840177" cy="2009869"/>
          </a:xfrm>
          <a:prstGeom prst="rect">
            <a:avLst/>
          </a:prstGeom>
          <a:solidFill>
            <a:schemeClr val="bg1"/>
          </a:solidFill>
          <a:ln w="28575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b="1" i="1" dirty="0" smtClean="0">
              <a:solidFill>
                <a:srgbClr val="0070C0"/>
              </a:solidFill>
            </a:endParaRPr>
          </a:p>
          <a:p>
            <a:endParaRPr lang="ru-RU" sz="1600" b="1" i="1" dirty="0" smtClean="0">
              <a:solidFill>
                <a:srgbClr val="0070C0"/>
              </a:solidFill>
            </a:endParaRPr>
          </a:p>
          <a:p>
            <a:endParaRPr lang="ru-RU" sz="1600" b="1" dirty="0" smtClean="0">
              <a:solidFill>
                <a:srgbClr val="0070C0"/>
              </a:solidFill>
            </a:endParaRPr>
          </a:p>
          <a:p>
            <a:r>
              <a:rPr lang="ru-RU" sz="1600" b="1" dirty="0" smtClean="0">
                <a:solidFill>
                  <a:srgbClr val="0070C0"/>
                </a:solidFill>
              </a:rPr>
              <a:t>Анализ показывает, что во всех муниципалитетах проведен анализ условий реализации ООП НОО и ООП ООО, на основе которого планируются мероприятия по созданию условий, обеспечивающих реализацию требований ФГОС-2021  </a:t>
            </a:r>
          </a:p>
          <a:p>
            <a:endParaRPr lang="ru-RU" sz="1600" b="1" dirty="0" smtClean="0">
              <a:solidFill>
                <a:srgbClr val="0070C0"/>
              </a:solidFill>
            </a:endParaRPr>
          </a:p>
          <a:p>
            <a:endParaRPr lang="ru-RU" sz="1600" b="1" dirty="0" smtClean="0">
              <a:solidFill>
                <a:srgbClr val="0070C0"/>
              </a:solidFill>
            </a:endParaRPr>
          </a:p>
          <a:p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78566" y="4340506"/>
            <a:ext cx="2459525" cy="2368113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rgbClr val="0070C0"/>
              </a:solidFill>
            </a:endParaRPr>
          </a:p>
          <a:p>
            <a:endParaRPr lang="ru-RU" b="1" i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C00000"/>
                </a:solidFill>
              </a:rPr>
              <a:t>РИСК: </a:t>
            </a:r>
            <a:r>
              <a:rPr lang="ru-RU" b="1" dirty="0" smtClean="0">
                <a:solidFill>
                  <a:srgbClr val="0070C0"/>
                </a:solidFill>
              </a:rPr>
              <a:t>формальный подход к анализу </a:t>
            </a:r>
            <a:r>
              <a:rPr lang="ru-RU" b="1" i="1" dirty="0" smtClean="0">
                <a:solidFill>
                  <a:srgbClr val="0070C0"/>
                </a:solidFill>
              </a:rPr>
              <a:t>кадровых, финансовых, материально-технических и иных условий реализации ООП</a:t>
            </a:r>
            <a:r>
              <a:rPr lang="ru-RU" b="1" dirty="0" smtClean="0">
                <a:solidFill>
                  <a:srgbClr val="0070C0"/>
                </a:solidFill>
              </a:rPr>
              <a:t>  НОО и ООО </a:t>
            </a: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 smtClean="0">
              <a:solidFill>
                <a:srgbClr val="0070C0"/>
              </a:solidFill>
            </a:endParaRPr>
          </a:p>
          <a:p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74065" y="1656783"/>
            <a:ext cx="8582685" cy="470781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i="1" dirty="0" smtClean="0">
              <a:solidFill>
                <a:schemeClr val="bg1"/>
              </a:solidFill>
            </a:endParaRPr>
          </a:p>
          <a:p>
            <a:endParaRPr lang="ru-RU" sz="2400" b="1" i="1" dirty="0" smtClean="0">
              <a:solidFill>
                <a:schemeClr val="bg1"/>
              </a:solidFill>
            </a:endParaRPr>
          </a:p>
          <a:p>
            <a:pPr algn="ctr"/>
            <a:endParaRPr lang="ru-RU" sz="24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Общие выводы по мониторингу общеобразовательных  школ</a:t>
            </a:r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93539" y="147843"/>
            <a:ext cx="11482086" cy="639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Мониторинг готовности к введению обновленных ФГОС НОО и ФГОС ООО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9508" y="2107951"/>
            <a:ext cx="4590967" cy="29121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i="1" dirty="0" smtClean="0">
              <a:solidFill>
                <a:schemeClr val="tx1"/>
              </a:solidFill>
            </a:endParaRP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Выявленные проблемы и риски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02447" y="2145671"/>
            <a:ext cx="5287224" cy="380246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b="1" i="1" dirty="0" smtClean="0">
              <a:solidFill>
                <a:schemeClr val="tx1"/>
              </a:solidFill>
            </a:endParaRP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endParaRPr lang="ru-RU" sz="24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Пути их решения</a:t>
            </a:r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2550" y="2533459"/>
            <a:ext cx="5278170" cy="1106034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bg1"/>
              </a:solidFill>
            </a:endParaRPr>
          </a:p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Необходимость повышения компетенций управленческих работников по вопросам эффективного управления процессом подготовки образовательной организации к введению </a:t>
            </a:r>
          </a:p>
          <a:p>
            <a:endParaRPr lang="ru-RU" b="1" dirty="0" smtClean="0">
              <a:solidFill>
                <a:schemeClr val="bg1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6335" y="4952246"/>
            <a:ext cx="5278170" cy="1774479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Невыполнение требований ФГОС по обеспечению учебниками и (или) учебными пособиями каждого ученика по каждому учебному предмету, курсу, модулю, входящими  в обязательную и формируемую часть осваиваемой ООП НОО и ООП ООО  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4829" y="3745116"/>
            <a:ext cx="5278170" cy="1106034"/>
          </a:xfrm>
          <a:prstGeom prst="rect">
            <a:avLst/>
          </a:prstGeom>
          <a:solidFill>
            <a:srgbClr val="00206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i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На муниципальном уровне формальный подход к мониторингу и неполное отражение выявленных проблем</a:t>
            </a: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883244" y="2578729"/>
            <a:ext cx="6139758" cy="264512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b="1" dirty="0" smtClean="0">
                <a:solidFill>
                  <a:schemeClr val="tx1"/>
                </a:solidFill>
              </a:rPr>
              <a:t>Проведение методических, консультативных мероприятий для управленческих команд школ по вопросам: внесения изменений в локальные нормативные акты в соответствии с требованиями обновленных ФГОС, определения модели организации внеурочной деятельности, проведения анализа кадрового состава и планированию мероприятий по повышению квалификации педагогических работников и их профессиональной переподготовке в случае необходимости и др.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83244" y="5477346"/>
            <a:ext cx="6094491" cy="114979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Организация самоанализа (внутреннего аудита) на уровне муниципалитета в целях снижения рисков при введении и реализации ФГОС НОО и ООО </a:t>
            </a:r>
          </a:p>
          <a:p>
            <a:endParaRPr lang="ru-RU" b="1" dirty="0" smtClean="0">
              <a:solidFill>
                <a:schemeClr val="tx1"/>
              </a:solidFill>
            </a:endParaRP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28062" y="769544"/>
            <a:ext cx="5263938" cy="81481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Мониторингом охвачено: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17 муниципальных районов и городских округов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</a:rPr>
              <a:t>484 общеобразовательные школы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5670" y="859995"/>
            <a:ext cx="2259696" cy="570451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Сроки проведения: февраль-март 2022г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81070" y="832919"/>
            <a:ext cx="4255128" cy="73333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rgbClr val="002060"/>
                </a:solidFill>
              </a:rPr>
              <a:t>Промежуточный мониторинг направлен на выявление проблем и принятие мер для снижения рисков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2747</Words>
  <Application>Microsoft Office PowerPoint</Application>
  <PresentationFormat>Широкоэкранный</PresentationFormat>
  <Paragraphs>321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Wingdings</vt:lpstr>
      <vt:lpstr>Тема Office</vt:lpstr>
      <vt:lpstr> Актуальные вопросы введения обновленных ФГОС в образовательных организациях Чеченской Республики</vt:lpstr>
      <vt:lpstr> Организационно-управленческое обеспечение введения ФГОС НОО и ФГОС ООО</vt:lpstr>
      <vt:lpstr> Мониторинг готовности к введению обновленных ФГОС НОО и ФГОС ООО </vt:lpstr>
      <vt:lpstr>Презентация PowerPoint</vt:lpstr>
      <vt:lpstr> Мониторинг готовности к введению обновленных ФГОС НОО и ФГОС ООО </vt:lpstr>
      <vt:lpstr> Мониторинг готовности к введению обновленных ФГОС НОО и ФГОС ООО </vt:lpstr>
      <vt:lpstr>Презентация PowerPoint</vt:lpstr>
      <vt:lpstr>Презентация PowerPoint</vt:lpstr>
      <vt:lpstr>Презентация PowerPoint</vt:lpstr>
      <vt:lpstr> Критерии федерального мониторинга готовности субъекта  </vt:lpstr>
      <vt:lpstr> Подготовка к федеральному мониторингу готовности субъекта  </vt:lpstr>
      <vt:lpstr>Презентация PowerPoint</vt:lpstr>
      <vt:lpstr>Мероприятия Дорожной карты </vt:lpstr>
      <vt:lpstr> Региональный план мероприятий по актуальным вопросам введения обновленных ФГОС НОО и ООО на февраль-май 2022 года </vt:lpstr>
      <vt:lpstr> Региональный план мероприятий по актуальным вопросам введения обновленных ФГОС НОО и ООО на февраль-май 2022 года </vt:lpstr>
      <vt:lpstr> Региональный план мероприятий по актуальным вопросам введения обновленных ФГОС НОО и ООО на февраль-май 2022 года </vt:lpstr>
      <vt:lpstr> Виртуальная площадка для обсуждения актуальных вопросов введения обновленных ФГОС https://www.govzalla.ru/activity/approbation (еженедельно – четверг)</vt:lpstr>
      <vt:lpstr>Презентация PowerPoint</vt:lpstr>
      <vt:lpstr>СанПиН 1.2.3685-21 "Гигиенические нормативы и требования к обеспечению безопасности и (или) безвредности для человека факторов среды обитания" (постановление Главного государственного санитарного врача РФ от 28.01.2-21г. №2)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98</cp:revision>
  <dcterms:created xsi:type="dcterms:W3CDTF">2022-03-31T11:33:34Z</dcterms:created>
  <dcterms:modified xsi:type="dcterms:W3CDTF">2022-04-12T07:37:21Z</dcterms:modified>
</cp:coreProperties>
</file>